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4" r:id="rId3"/>
    <p:sldMasterId id="2147483696" r:id="rId4"/>
  </p:sldMasterIdLst>
  <p:notesMasterIdLst>
    <p:notesMasterId r:id="rId33"/>
  </p:notesMasterIdLst>
  <p:sldIdLst>
    <p:sldId id="256" r:id="rId5"/>
    <p:sldId id="257" r:id="rId6"/>
    <p:sldId id="258" r:id="rId7"/>
    <p:sldId id="259" r:id="rId8"/>
    <p:sldId id="260" r:id="rId9"/>
    <p:sldId id="261" r:id="rId10"/>
    <p:sldId id="262" r:id="rId11"/>
    <p:sldId id="263" r:id="rId12"/>
    <p:sldId id="269" r:id="rId13"/>
    <p:sldId id="270" r:id="rId14"/>
    <p:sldId id="264" r:id="rId15"/>
    <p:sldId id="265" r:id="rId16"/>
    <p:sldId id="271" r:id="rId17"/>
    <p:sldId id="272" r:id="rId18"/>
    <p:sldId id="273" r:id="rId19"/>
    <p:sldId id="274" r:id="rId20"/>
    <p:sldId id="266" r:id="rId21"/>
    <p:sldId id="267" r:id="rId22"/>
    <p:sldId id="275" r:id="rId23"/>
    <p:sldId id="276" r:id="rId24"/>
    <p:sldId id="277" r:id="rId25"/>
    <p:sldId id="285" r:id="rId26"/>
    <p:sldId id="286" r:id="rId27"/>
    <p:sldId id="289" r:id="rId28"/>
    <p:sldId id="290" r:id="rId29"/>
    <p:sldId id="287" r:id="rId30"/>
    <p:sldId id="288" r:id="rId31"/>
    <p:sldId id="291"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D60093"/>
    <a:srgbClr val="660066"/>
    <a:srgbClr val="FF9966"/>
    <a:srgbClr val="FF9900"/>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660"/>
  </p:normalViewPr>
  <p:slideViewPr>
    <p:cSldViewPr>
      <p:cViewPr varScale="1">
        <p:scale>
          <a:sx n="66" d="100"/>
          <a:sy n="66" d="100"/>
        </p:scale>
        <p:origin x="-21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31T17:02:00.140"/>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0-101,'50'0,"24"0,-24 0,24 0,-24 0,24 0,-24 0,24 0,-24 0,74-24,-50 24,100 0,-50 0,0 0,0-38,0 38,0 0,0 0,0 0,-49 0,-25 0,24 0,-24 0,24 0,-24-25,24 25,-24 0,24 0,-24 0,74 0,0 0,0 0,0 0,0 0,-49 0,-26 0,26 0,-26 0,26 0,-26 0,75 0,0 0,75 0,-25 0,-50 0,-50 0,50 0,0 0,0 0,0 0,50 0,-100 0,50 0,-74 0,25 0,-26 0,26 0,-26 0,26 0,-26 0,26 0,-26 0,26 0,-26 0,26 0,-26 0,26 0,49 0,50 0,-50 25,0-25,0 25,-50-25,50 0,-74 0,24 0,-24 0,24 0,51 0,48 0,-49 0,0 0,0 37,-49-37,-26 0,26 0,49 0,-74 0,24 0,-24 0,24 0,-24 0,74 24,-50-24,100 0,-100 36,50-36,-74 0,24 0,-24 0,74 24,-49-24,49 0,-75 0,75 37,0-37,0 0,-49 0,-26 0,26 0,-75 25,-50-25,-24 0,24 0,-24 0,24 0,-24 0,24 0,-74 36,-74-36,24 0,-25 24,-49-24,-50 0,-24 0,74 0,0-24,0 24,-1 0,1-25,199 25,-26 25,26-25,-26 0,75-25,-49 25,-26 0,26 0,-76 0,51 0,24 0,-74 0,50 0,24 0,-24 0,24 0,-24 0,24 0,-24 0,24-36,-24 36,24 0,-24 0,24 25,-24-25,24 0,-25 0,26 0,-26 0,26 0,-26 0,26 0,-75 0,49 0,26 0,-26 0,-49 0,74 0,-74 0,-74 0,148 0,-24 0,-50 0,74 0,-24 0,24 0,-24 0,24 0,-74 0,50 0,24 0,-24 0,24 0,-25 0,26 0,-26 0,26 0,-26 0,26 0,-75 0,0 0,-75 0,149 0,-24 0,24 0,-24 0,24 0,-24 0,24 0,-24 0,24 0,-24 0,-50 0,0 0,74 0,-24 0,24 0,-24 0,24 0,-25 0,125 0,25 0,-26 0,-49-25,75 25</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31T17:02:03.59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31T17:02:04.390"/>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0 183,'50'0,"24"0,-24 0,24 0,-24 0,24 0,-24 0,24 0,-24-42,24 42,-24 0,74-61,-50 61,-24 0,74 0,0 0,0-42,0 42,0 0,0 0,-49 0,49 0,-75 0,26 0,-26 0,26 0,49 0,-75 0,26 0,-26 0,75 0,-49 0,-26 0,75 0,-49 0,-26 0,75 0,1 0,-1 0,-50 0,49 0,-73 42,74-42,0 0,-50 0,50 0,50 40,24-40,-24 0,74 0,-50 63,-74-63,-74 0,24 0,50 0,-74 0,24 0,50 0,-74 0,24 0,50 0,0 0,0 0,0 0,-74 0,74 0,-49 0,-26 0,26 0,-26 0,26 0,-26 41</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31T17:02:14.187"/>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0,'0'39,"74"-39,-123 0,98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31T17:02:24.828"/>
    </inkml:context>
    <inkml:brush xml:id="br0">
      <inkml:brushProperty name="width" value="0.15875" units="cm"/>
      <inkml:brushProperty name="height" value="0.635"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31T17:02:40.265"/>
    </inkml:context>
    <inkml:brush xml:id="br0">
      <inkml:brushProperty name="width" value="0.15875" units="cm"/>
      <inkml:brushProperty name="height" value="0.635"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7-10-31T17:03:24.250"/>
    </inkml:context>
    <inkml:brush xml:id="br0">
      <inkml:brushProperty name="width" value="0.15875" units="cm"/>
      <inkml:brushProperty name="height" value="0.635"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0-1,'49'0,"-49"46,75-46,-26 0,25 0,-24 0,24 0,-24 0,73 0,1 69,0-69,-1 0,1 0,-50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F127A-F47C-4292-882D-55AE8A5C5556}" type="datetimeFigureOut">
              <a:rPr lang="es-PE" smtClean="0"/>
              <a:t>07/05/2011</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28FD8-5924-424E-BB5C-8BCB1392CFCA}" type="slidenum">
              <a:rPr lang="es-PE" smtClean="0"/>
              <a:t>‹Nº›</a:t>
            </a:fld>
            <a:endParaRPr lang="es-PE" dirty="0"/>
          </a:p>
        </p:txBody>
      </p:sp>
    </p:spTree>
    <p:extLst>
      <p:ext uri="{BB962C8B-B14F-4D97-AF65-F5344CB8AC3E}">
        <p14:creationId xmlns:p14="http://schemas.microsoft.com/office/powerpoint/2010/main" val="85990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80F68-E6FE-4BC3-88B4-57D6EE638040}" type="slidenum">
              <a:rPr lang="es-ES">
                <a:solidFill>
                  <a:prstClr val="black"/>
                </a:solidFill>
              </a:rPr>
              <a:pPr/>
              <a:t>25</a:t>
            </a:fld>
            <a:endParaRPr lang="es-ES" dirty="0">
              <a:solidFill>
                <a:prstClr val="black"/>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34D0ED-96D5-4EDB-ABEF-7DAD24E8ED25}" type="slidenum">
              <a:rPr lang="en-US">
                <a:solidFill>
                  <a:prstClr val="black"/>
                </a:solidFill>
              </a:rPr>
              <a:pPr eaLnBrk="1" hangingPunct="1"/>
              <a:t>28</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MX" dirty="0" smtClean="0"/>
              <a:t>Termino como empecé agradeciendo a todos, principalmente a Margarita y no por diferenciar pero ha hecho mi trabajo sumamente fácil además de permitirme algo que para mi es sumamente delicioso y que consiste en poder aprender de ustedes y compartir mis conocimientos, por lo tanto: muchas gracias por todo Margarita. A todos los demás gracias por compartir conmigo. </a:t>
            </a:r>
          </a:p>
          <a:p>
            <a:pPr algn="just"/>
            <a:endParaRPr lang="es-MX" dirty="0" smtClean="0"/>
          </a:p>
          <a:p>
            <a:pPr algn="just"/>
            <a:r>
              <a:rPr lang="es-MX" dirty="0" smtClean="0"/>
              <a:t>Les dejo mi correo electrónico para cualquier consulta en la que consideren les puedo apoyar. </a:t>
            </a:r>
          </a:p>
          <a:p>
            <a:endParaRPr lang="es-MX" dirty="0" smtClean="0"/>
          </a:p>
          <a:p>
            <a:r>
              <a:rPr lang="es-MX" dirty="0" smtClean="0"/>
              <a:t>Leonardo J. Cárdenas</a:t>
            </a:r>
          </a:p>
          <a:p>
            <a:pPr algn="just"/>
            <a:r>
              <a:rPr lang="es-MX" dirty="0" smtClean="0"/>
              <a:t>elbuhonegro@prodigy.net.mx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6" name="5 Marcador de número de diapositiva"/>
          <p:cNvSpPr>
            <a:spLocks noGrp="1"/>
          </p:cNvSpPr>
          <p:nvPr>
            <p:ph type="sldNum" sz="quarter" idx="12"/>
          </p:nvPr>
        </p:nvSpPr>
        <p:spPr/>
        <p:txBody>
          <a:bodyPr/>
          <a:lstStyle>
            <a:lvl1pPr>
              <a:defRPr/>
            </a:lvl1pPr>
          </a:lstStyle>
          <a:p>
            <a:fld id="{200FBFCC-5F1B-4A06-9744-EE203E119E99}" type="slidenum">
              <a:rPr lang="es-ES"/>
              <a:pPr/>
              <a:t>‹Nº›</a:t>
            </a:fld>
            <a:endParaRPr lang="es-ES" dirty="0"/>
          </a:p>
        </p:txBody>
      </p:sp>
    </p:spTree>
    <p:extLst>
      <p:ext uri="{BB962C8B-B14F-4D97-AF65-F5344CB8AC3E}">
        <p14:creationId xmlns:p14="http://schemas.microsoft.com/office/powerpoint/2010/main" val="1844366539"/>
      </p:ext>
    </p:extLst>
  </p:cSld>
  <p:clrMapOvr>
    <a:masterClrMapping/>
  </p:clrMapOvr>
  <p:transition spd="med"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6" name="5 Marcador de número de diapositiva"/>
          <p:cNvSpPr>
            <a:spLocks noGrp="1"/>
          </p:cNvSpPr>
          <p:nvPr>
            <p:ph type="sldNum" sz="quarter" idx="12"/>
          </p:nvPr>
        </p:nvSpPr>
        <p:spPr/>
        <p:txBody>
          <a:bodyPr/>
          <a:lstStyle>
            <a:lvl1pPr>
              <a:defRPr/>
            </a:lvl1pPr>
          </a:lstStyle>
          <a:p>
            <a:fld id="{BD6819F6-8733-448A-9006-FBAE6C51345F}" type="slidenum">
              <a:rPr lang="es-ES"/>
              <a:pPr/>
              <a:t>‹Nº›</a:t>
            </a:fld>
            <a:endParaRPr lang="es-ES" dirty="0"/>
          </a:p>
        </p:txBody>
      </p:sp>
    </p:spTree>
    <p:extLst>
      <p:ext uri="{BB962C8B-B14F-4D97-AF65-F5344CB8AC3E}">
        <p14:creationId xmlns:p14="http://schemas.microsoft.com/office/powerpoint/2010/main" val="3639645644"/>
      </p:ext>
    </p:extLst>
  </p:cSld>
  <p:clrMapOvr>
    <a:masterClrMapping/>
  </p:clrMapOvr>
  <p:transition spd="med"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6" name="5 Marcador de número de diapositiva"/>
          <p:cNvSpPr>
            <a:spLocks noGrp="1"/>
          </p:cNvSpPr>
          <p:nvPr>
            <p:ph type="sldNum" sz="quarter" idx="12"/>
          </p:nvPr>
        </p:nvSpPr>
        <p:spPr/>
        <p:txBody>
          <a:bodyPr/>
          <a:lstStyle>
            <a:lvl1pPr>
              <a:defRPr/>
            </a:lvl1pPr>
          </a:lstStyle>
          <a:p>
            <a:fld id="{A6ED2261-16B1-4AF9-BE0D-D7C646AC73C3}" type="slidenum">
              <a:rPr lang="es-ES"/>
              <a:pPr/>
              <a:t>‹Nº›</a:t>
            </a:fld>
            <a:endParaRPr lang="es-ES" dirty="0"/>
          </a:p>
        </p:txBody>
      </p:sp>
    </p:spTree>
    <p:extLst>
      <p:ext uri="{BB962C8B-B14F-4D97-AF65-F5344CB8AC3E}">
        <p14:creationId xmlns:p14="http://schemas.microsoft.com/office/powerpoint/2010/main" val="2916385945"/>
      </p:ext>
    </p:extLst>
  </p:cSld>
  <p:clrMapOvr>
    <a:masterClrMapping/>
  </p:clrMapOvr>
  <p:transition spd="med" advTm="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Tree>
    <p:extLst>
      <p:ext uri="{BB962C8B-B14F-4D97-AF65-F5344CB8AC3E}">
        <p14:creationId xmlns:p14="http://schemas.microsoft.com/office/powerpoint/2010/main" val="778181070"/>
      </p:ext>
    </p:extLst>
  </p:cSld>
  <p:clrMapOvr>
    <a:masterClrMapping/>
  </p:clrMapOvr>
  <p:transition spd="med" advTm="0">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1749993247"/>
      </p:ext>
    </p:extLst>
  </p:cSld>
  <p:clrMapOvr>
    <a:masterClrMapping/>
  </p:clrMapOvr>
  <p:transition spd="med" advTm="0">
    <p:checke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503259839"/>
      </p:ext>
    </p:extLst>
  </p:cSld>
  <p:clrMapOvr>
    <a:masterClrMapping/>
  </p:clrMapOvr>
  <p:transition spd="med" advTm="0">
    <p:checke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3735408726"/>
      </p:ext>
    </p:extLst>
  </p:cSld>
  <p:clrMapOvr>
    <a:masterClrMapping/>
  </p:clrMapOvr>
  <p:transition spd="med" advTm="0">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3562838500"/>
      </p:ext>
    </p:extLst>
  </p:cSld>
  <p:clrMapOvr>
    <a:masterClrMapping/>
  </p:clrMapOvr>
  <p:transition spd="med" advTm="0">
    <p:checke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Tree>
    <p:extLst>
      <p:ext uri="{BB962C8B-B14F-4D97-AF65-F5344CB8AC3E}">
        <p14:creationId xmlns:p14="http://schemas.microsoft.com/office/powerpoint/2010/main" val="2671930956"/>
      </p:ext>
    </p:extLst>
  </p:cSld>
  <p:clrMapOvr>
    <a:masterClrMapping/>
  </p:clrMapOvr>
  <p:transition spd="med" advTm="0">
    <p:checke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1823"/>
      </p:ext>
    </p:extLst>
  </p:cSld>
  <p:clrMapOvr>
    <a:masterClrMapping/>
  </p:clrMapOvr>
  <p:transition spd="med" advTm="0">
    <p:checke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95764319"/>
      </p:ext>
    </p:extLst>
  </p:cSld>
  <p:clrMapOvr>
    <a:masterClrMapping/>
  </p:clrMapOvr>
  <p:transition spd="med" advTm="0">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6" name="5 Marcador de número de diapositiva"/>
          <p:cNvSpPr>
            <a:spLocks noGrp="1"/>
          </p:cNvSpPr>
          <p:nvPr>
            <p:ph type="sldNum" sz="quarter" idx="12"/>
          </p:nvPr>
        </p:nvSpPr>
        <p:spPr/>
        <p:txBody>
          <a:bodyPr/>
          <a:lstStyle>
            <a:lvl1pPr>
              <a:defRPr/>
            </a:lvl1pPr>
          </a:lstStyle>
          <a:p>
            <a:fld id="{EED93A9C-673A-4AF9-90CD-A52E851CE2C6}" type="slidenum">
              <a:rPr lang="es-ES"/>
              <a:pPr/>
              <a:t>‹Nº›</a:t>
            </a:fld>
            <a:endParaRPr lang="es-ES" dirty="0"/>
          </a:p>
        </p:txBody>
      </p:sp>
    </p:spTree>
    <p:extLst>
      <p:ext uri="{BB962C8B-B14F-4D97-AF65-F5344CB8AC3E}">
        <p14:creationId xmlns:p14="http://schemas.microsoft.com/office/powerpoint/2010/main" val="2682093196"/>
      </p:ext>
    </p:extLst>
  </p:cSld>
  <p:clrMapOvr>
    <a:masterClrMapping/>
  </p:clrMapOvr>
  <p:transition spd="med" advTm="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PE"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364385953"/>
      </p:ext>
    </p:extLst>
  </p:cSld>
  <p:clrMapOvr>
    <a:masterClrMapping/>
  </p:clrMapOvr>
  <p:transition spd="med" advTm="0">
    <p:checke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3763384274"/>
      </p:ext>
    </p:extLst>
  </p:cSld>
  <p:clrMapOvr>
    <a:masterClrMapping/>
  </p:clrMapOvr>
  <p:transition spd="med" advTm="0">
    <p:checke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3266430253"/>
      </p:ext>
    </p:extLst>
  </p:cSld>
  <p:clrMapOvr>
    <a:masterClrMapping/>
  </p:clrMapOvr>
  <p:transition spd="med" advTm="0">
    <p:checke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569324091"/>
      </p:ext>
    </p:extLst>
  </p:cSld>
  <p:clrMapOvr>
    <a:masterClrMapping/>
  </p:clrMapOvr>
  <p:transition spd="med" advTm="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1891289650"/>
      </p:ext>
    </p:extLst>
  </p:cSld>
  <p:clrMapOvr>
    <a:masterClrMapping/>
  </p:clrMapOvr>
  <p:transition spd="med" advTm="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nl-NL">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1807291729"/>
      </p:ext>
    </p:extLst>
  </p:cSld>
  <p:clrMapOvr>
    <a:masterClrMapping/>
  </p:clrMapOvr>
  <p:transition spd="med" advTm="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nl-NL">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3106843127"/>
      </p:ext>
    </p:extLst>
  </p:cSld>
  <p:clrMapOvr>
    <a:masterClrMapping/>
  </p:clrMapOvr>
  <p:transition spd="med" advTm="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nl-NL">
              <a:solidFill>
                <a:srgbClr val="FFFFFF"/>
              </a:solidFill>
            </a:endParaRPr>
          </a:p>
        </p:txBody>
      </p:sp>
      <p:sp>
        <p:nvSpPr>
          <p:cNvPr id="8" name="7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2816490312"/>
      </p:ext>
    </p:extLst>
  </p:cSld>
  <p:clrMapOvr>
    <a:masterClrMapping/>
  </p:clrMapOvr>
  <p:transition spd="med" advTm="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nl-NL">
              <a:solidFill>
                <a:srgbClr val="FFFFFF"/>
              </a:solidFill>
            </a:endParaRPr>
          </a:p>
        </p:txBody>
      </p:sp>
      <p:sp>
        <p:nvSpPr>
          <p:cNvPr id="4" name="3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2882715471"/>
      </p:ext>
    </p:extLst>
  </p:cSld>
  <p:clrMapOvr>
    <a:masterClrMapping/>
  </p:clrMapOvr>
  <p:transition spd="med" advTm="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nl-NL">
              <a:solidFill>
                <a:srgbClr val="FFFFFF"/>
              </a:solidFill>
            </a:endParaRPr>
          </a:p>
        </p:txBody>
      </p:sp>
      <p:sp>
        <p:nvSpPr>
          <p:cNvPr id="3" name="2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1830684470"/>
      </p:ext>
    </p:extLst>
  </p:cSld>
  <p:clrMapOvr>
    <a:masterClrMapping/>
  </p:clrMapOvr>
  <p:transition spd="med" advTm="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6" name="5 Marcador de número de diapositiva"/>
          <p:cNvSpPr>
            <a:spLocks noGrp="1"/>
          </p:cNvSpPr>
          <p:nvPr>
            <p:ph type="sldNum" sz="quarter" idx="12"/>
          </p:nvPr>
        </p:nvSpPr>
        <p:spPr/>
        <p:txBody>
          <a:bodyPr/>
          <a:lstStyle>
            <a:lvl1pPr>
              <a:defRPr/>
            </a:lvl1pPr>
          </a:lstStyle>
          <a:p>
            <a:fld id="{F2F9F22D-1331-4BB0-AFA5-AB236A436E1F}" type="slidenum">
              <a:rPr lang="es-ES"/>
              <a:pPr/>
              <a:t>‹Nº›</a:t>
            </a:fld>
            <a:endParaRPr lang="es-ES" dirty="0"/>
          </a:p>
        </p:txBody>
      </p:sp>
    </p:spTree>
    <p:extLst>
      <p:ext uri="{BB962C8B-B14F-4D97-AF65-F5344CB8AC3E}">
        <p14:creationId xmlns:p14="http://schemas.microsoft.com/office/powerpoint/2010/main" val="2531121086"/>
      </p:ext>
    </p:extLst>
  </p:cSld>
  <p:clrMapOvr>
    <a:masterClrMapping/>
  </p:clrMapOvr>
  <p:transition spd="med" advTm="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3805149975"/>
      </p:ext>
    </p:extLst>
  </p:cSld>
  <p:clrMapOvr>
    <a:masterClrMapping/>
  </p:clrMapOvr>
  <p:transition spd="med" advTm="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P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nl-NL">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338337837"/>
      </p:ext>
    </p:extLst>
  </p:cSld>
  <p:clrMapOvr>
    <a:masterClrMapping/>
  </p:clrMapOvr>
  <p:transition spd="med" advTm="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2769837966"/>
      </p:ext>
    </p:extLst>
  </p:cSld>
  <p:clrMapOvr>
    <a:masterClrMapping/>
  </p:clrMapOvr>
  <p:transition spd="med" advTm="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nl-NL">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1721055309"/>
      </p:ext>
    </p:extLst>
  </p:cSld>
  <p:clrMapOvr>
    <a:masterClrMapping/>
  </p:clrMapOvr>
  <p:transition spd="med" advTm="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EAC76C-2F8F-4802-AB02-BB21A5EBB459}"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884414759"/>
      </p:ext>
    </p:extLst>
  </p:cSld>
  <p:clrMapOvr>
    <a:masterClrMapping/>
  </p:clrMapOvr>
  <p:transition spd="med" advTm="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2CC425-B5F3-4E87-A745-48E91EF6180A}"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2209596517"/>
      </p:ext>
    </p:extLst>
  </p:cSld>
  <p:clrMapOvr>
    <a:masterClrMapping/>
  </p:clrMapOvr>
  <p:transition spd="med" advTm="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DE648A-2CE4-45CF-9E98-A0AF3461A956}"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915187933"/>
      </p:ext>
    </p:extLst>
  </p:cSld>
  <p:clrMapOvr>
    <a:masterClrMapping/>
  </p:clrMapOvr>
  <p:transition spd="med" advTm="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FA669D-8BB4-471C-A91B-91206047737E}"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3032770103"/>
      </p:ext>
    </p:extLst>
  </p:cSld>
  <p:clrMapOvr>
    <a:masterClrMapping/>
  </p:clrMapOvr>
  <p:transition spd="med" advTm="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2D24D4-2E20-4B13-8668-AB767A3C5551}"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928979903"/>
      </p:ext>
    </p:extLst>
  </p:cSld>
  <p:clrMapOvr>
    <a:masterClrMapping/>
  </p:clrMapOvr>
  <p:transition spd="med" advTm="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4D5552-1525-4075-8E09-CA06F7C32C43}"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2381538620"/>
      </p:ext>
    </p:extLst>
  </p:cSld>
  <p:clrMapOvr>
    <a:masterClrMapping/>
  </p:clrMapOvr>
  <p:transition spd="med"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7" name="6 Marcador de número de diapositiva"/>
          <p:cNvSpPr>
            <a:spLocks noGrp="1"/>
          </p:cNvSpPr>
          <p:nvPr>
            <p:ph type="sldNum" sz="quarter" idx="12"/>
          </p:nvPr>
        </p:nvSpPr>
        <p:spPr/>
        <p:txBody>
          <a:bodyPr/>
          <a:lstStyle>
            <a:lvl1pPr>
              <a:defRPr/>
            </a:lvl1pPr>
          </a:lstStyle>
          <a:p>
            <a:fld id="{044FDCAE-991E-41F5-9639-AA1CE47B328E}" type="slidenum">
              <a:rPr lang="es-ES"/>
              <a:pPr/>
              <a:t>‹Nº›</a:t>
            </a:fld>
            <a:endParaRPr lang="es-ES" dirty="0"/>
          </a:p>
        </p:txBody>
      </p:sp>
    </p:spTree>
    <p:extLst>
      <p:ext uri="{BB962C8B-B14F-4D97-AF65-F5344CB8AC3E}">
        <p14:creationId xmlns:p14="http://schemas.microsoft.com/office/powerpoint/2010/main" val="1682163148"/>
      </p:ext>
    </p:extLst>
  </p:cSld>
  <p:clrMapOvr>
    <a:masterClrMapping/>
  </p:clrMapOvr>
  <p:transition spd="med" advTm="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4B9BE5-D622-46D7-A405-5A1ED66CD631}"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742676535"/>
      </p:ext>
    </p:extLst>
  </p:cSld>
  <p:clrMapOvr>
    <a:masterClrMapping/>
  </p:clrMapOvr>
  <p:transition spd="med" advTm="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02618-F962-4C98-B949-007FBE30C1DD}"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4230581856"/>
      </p:ext>
    </p:extLst>
  </p:cSld>
  <p:clrMapOvr>
    <a:masterClrMapping/>
  </p:clrMapOvr>
  <p:transition spd="med" advTm="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EB770-3496-4D32-ABFD-5275F32362F9}"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3767454532"/>
      </p:ext>
    </p:extLst>
  </p:cSld>
  <p:clrMapOvr>
    <a:masterClrMapping/>
  </p:clrMapOvr>
  <p:transition spd="med" advTm="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40281C-673C-465D-88D7-CADEA01999DA}"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2507967769"/>
      </p:ext>
    </p:extLst>
  </p:cSld>
  <p:clrMapOvr>
    <a:masterClrMapping/>
  </p:clrMapOvr>
  <p:transition spd="med" advTm="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AA39AE-98C3-4F5E-BC13-FFAB141F3338}"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881841759"/>
      </p:ext>
    </p:extLst>
  </p:cSld>
  <p:clrMapOvr>
    <a:masterClrMapping/>
  </p:clrMapOvr>
  <p:transition spd="med"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dirty="0"/>
          </a:p>
        </p:txBody>
      </p:sp>
      <p:sp>
        <p:nvSpPr>
          <p:cNvPr id="8" name="7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9" name="8 Marcador de número de diapositiva"/>
          <p:cNvSpPr>
            <a:spLocks noGrp="1"/>
          </p:cNvSpPr>
          <p:nvPr>
            <p:ph type="sldNum" sz="quarter" idx="12"/>
          </p:nvPr>
        </p:nvSpPr>
        <p:spPr/>
        <p:txBody>
          <a:bodyPr/>
          <a:lstStyle>
            <a:lvl1pPr>
              <a:defRPr/>
            </a:lvl1pPr>
          </a:lstStyle>
          <a:p>
            <a:fld id="{CBED8406-A2ED-4B15-9D3F-F3387FFEC655}" type="slidenum">
              <a:rPr lang="es-ES"/>
              <a:pPr/>
              <a:t>‹Nº›</a:t>
            </a:fld>
            <a:endParaRPr lang="es-ES" dirty="0"/>
          </a:p>
        </p:txBody>
      </p:sp>
    </p:spTree>
    <p:extLst>
      <p:ext uri="{BB962C8B-B14F-4D97-AF65-F5344CB8AC3E}">
        <p14:creationId xmlns:p14="http://schemas.microsoft.com/office/powerpoint/2010/main" val="1507514092"/>
      </p:ext>
    </p:extLst>
  </p:cSld>
  <p:clrMapOvr>
    <a:masterClrMapping/>
  </p:clrMapOvr>
  <p:transition spd="med"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dirty="0"/>
          </a:p>
        </p:txBody>
      </p:sp>
      <p:sp>
        <p:nvSpPr>
          <p:cNvPr id="4" name="3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5" name="4 Marcador de número de diapositiva"/>
          <p:cNvSpPr>
            <a:spLocks noGrp="1"/>
          </p:cNvSpPr>
          <p:nvPr>
            <p:ph type="sldNum" sz="quarter" idx="12"/>
          </p:nvPr>
        </p:nvSpPr>
        <p:spPr/>
        <p:txBody>
          <a:bodyPr/>
          <a:lstStyle>
            <a:lvl1pPr>
              <a:defRPr/>
            </a:lvl1pPr>
          </a:lstStyle>
          <a:p>
            <a:fld id="{17906D36-D1C1-49E6-91D3-227218584763}" type="slidenum">
              <a:rPr lang="es-ES"/>
              <a:pPr/>
              <a:t>‹Nº›</a:t>
            </a:fld>
            <a:endParaRPr lang="es-ES" dirty="0"/>
          </a:p>
        </p:txBody>
      </p:sp>
    </p:spTree>
    <p:extLst>
      <p:ext uri="{BB962C8B-B14F-4D97-AF65-F5344CB8AC3E}">
        <p14:creationId xmlns:p14="http://schemas.microsoft.com/office/powerpoint/2010/main" val="145174883"/>
      </p:ext>
    </p:extLst>
  </p:cSld>
  <p:clrMapOvr>
    <a:masterClrMapping/>
  </p:clrMapOvr>
  <p:transition spd="med"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dirty="0"/>
          </a:p>
        </p:txBody>
      </p:sp>
      <p:sp>
        <p:nvSpPr>
          <p:cNvPr id="3" name="2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4" name="3 Marcador de número de diapositiva"/>
          <p:cNvSpPr>
            <a:spLocks noGrp="1"/>
          </p:cNvSpPr>
          <p:nvPr>
            <p:ph type="sldNum" sz="quarter" idx="12"/>
          </p:nvPr>
        </p:nvSpPr>
        <p:spPr/>
        <p:txBody>
          <a:bodyPr/>
          <a:lstStyle>
            <a:lvl1pPr>
              <a:defRPr/>
            </a:lvl1pPr>
          </a:lstStyle>
          <a:p>
            <a:fld id="{08825531-9CD8-4090-91EA-9543833CFC42}" type="slidenum">
              <a:rPr lang="es-ES"/>
              <a:pPr/>
              <a:t>‹Nº›</a:t>
            </a:fld>
            <a:endParaRPr lang="es-ES" dirty="0"/>
          </a:p>
        </p:txBody>
      </p:sp>
    </p:spTree>
    <p:extLst>
      <p:ext uri="{BB962C8B-B14F-4D97-AF65-F5344CB8AC3E}">
        <p14:creationId xmlns:p14="http://schemas.microsoft.com/office/powerpoint/2010/main" val="1001652053"/>
      </p:ext>
    </p:extLst>
  </p:cSld>
  <p:clrMapOvr>
    <a:masterClrMapping/>
  </p:clrMapOvr>
  <p:transition spd="med"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7" name="6 Marcador de número de diapositiva"/>
          <p:cNvSpPr>
            <a:spLocks noGrp="1"/>
          </p:cNvSpPr>
          <p:nvPr>
            <p:ph type="sldNum" sz="quarter" idx="12"/>
          </p:nvPr>
        </p:nvSpPr>
        <p:spPr/>
        <p:txBody>
          <a:bodyPr/>
          <a:lstStyle>
            <a:lvl1pPr>
              <a:defRPr/>
            </a:lvl1pPr>
          </a:lstStyle>
          <a:p>
            <a:fld id="{5AF24828-D19C-4BE9-A43A-F14C9C02B079}" type="slidenum">
              <a:rPr lang="es-ES"/>
              <a:pPr/>
              <a:t>‹Nº›</a:t>
            </a:fld>
            <a:endParaRPr lang="es-ES" dirty="0"/>
          </a:p>
        </p:txBody>
      </p:sp>
    </p:spTree>
    <p:extLst>
      <p:ext uri="{BB962C8B-B14F-4D97-AF65-F5344CB8AC3E}">
        <p14:creationId xmlns:p14="http://schemas.microsoft.com/office/powerpoint/2010/main" val="1009725571"/>
      </p:ext>
    </p:extLst>
  </p:cSld>
  <p:clrMapOvr>
    <a:masterClrMapping/>
  </p:clrMapOvr>
  <p:transition spd="med"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P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r>
              <a:rPr lang="es-ES" dirty="0" smtClean="0"/>
              <a:t>Ramón R. Abarca Fernández</a:t>
            </a:r>
            <a:endParaRPr lang="es-ES" dirty="0"/>
          </a:p>
        </p:txBody>
      </p:sp>
      <p:sp>
        <p:nvSpPr>
          <p:cNvPr id="7" name="6 Marcador de número de diapositiva"/>
          <p:cNvSpPr>
            <a:spLocks noGrp="1"/>
          </p:cNvSpPr>
          <p:nvPr>
            <p:ph type="sldNum" sz="quarter" idx="12"/>
          </p:nvPr>
        </p:nvSpPr>
        <p:spPr/>
        <p:txBody>
          <a:bodyPr/>
          <a:lstStyle>
            <a:lvl1pPr>
              <a:defRPr/>
            </a:lvl1pPr>
          </a:lstStyle>
          <a:p>
            <a:fld id="{1A0A9CCC-638E-4FCF-B516-B038F127069C}" type="slidenum">
              <a:rPr lang="es-ES"/>
              <a:pPr/>
              <a:t>‹Nº›</a:t>
            </a:fld>
            <a:endParaRPr lang="es-ES" dirty="0"/>
          </a:p>
        </p:txBody>
      </p:sp>
    </p:spTree>
    <p:extLst>
      <p:ext uri="{BB962C8B-B14F-4D97-AF65-F5344CB8AC3E}">
        <p14:creationId xmlns:p14="http://schemas.microsoft.com/office/powerpoint/2010/main" val="4142345645"/>
      </p:ext>
    </p:extLst>
  </p:cSld>
  <p:clrMapOvr>
    <a:masterClrMapping/>
  </p:clrMapOvr>
  <p:transition spd="med"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 dirty="0" smtClean="0"/>
              <a:t>Ramón R. Abarca Fernández</a:t>
            </a:r>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54DDEE8-1355-4CF1-B076-E9F7C4D73FBB}" type="slidenum">
              <a:rPr lang="es-ES"/>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0"/>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rgbClr val="FFF200"/>
            </a:gs>
            <a:gs pos="20000">
              <a:srgbClr val="FF7A00"/>
            </a:gs>
            <a:gs pos="76000">
              <a:srgbClr val="FF0300"/>
            </a:gs>
            <a:gs pos="100000">
              <a:srgbClr val="4D0808"/>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034" name="Group 10"/>
          <p:cNvGrpSpPr>
            <a:grpSpLocks/>
          </p:cNvGrpSpPr>
          <p:nvPr/>
        </p:nvGrpSpPr>
        <p:grpSpPr bwMode="auto">
          <a:xfrm>
            <a:off x="0" y="-4763"/>
            <a:ext cx="9144000" cy="6867526"/>
            <a:chOff x="0" y="-3"/>
            <a:chExt cx="5760" cy="4326"/>
          </a:xfrm>
        </p:grpSpPr>
        <p:pic>
          <p:nvPicPr>
            <p:cNvPr id="1031" name="Picture 7" descr="mari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
              <a:ext cx="5760" cy="4326"/>
            </a:xfrm>
            <a:prstGeom prst="rect">
              <a:avLst/>
            </a:prstGeom>
            <a:noFill/>
            <a:extLst>
              <a:ext uri="{909E8E84-426E-40DD-AFC4-6F175D3DCCD1}">
                <a14:hiddenFill xmlns:a14="http://schemas.microsoft.com/office/drawing/2010/main">
                  <a:solidFill>
                    <a:srgbClr val="FFFFFF"/>
                  </a:solidFill>
                </a14:hiddenFill>
              </a:ext>
            </a:extLst>
          </p:spPr>
        </p:pic>
        <p:sp>
          <p:nvSpPr>
            <p:cNvPr id="1033" name="AutoShape 9"/>
            <p:cNvSpPr>
              <a:spLocks noChangeArrowheads="1"/>
            </p:cNvSpPr>
            <p:nvPr userDrawn="1"/>
          </p:nvSpPr>
          <p:spPr bwMode="auto">
            <a:xfrm>
              <a:off x="657" y="618"/>
              <a:ext cx="4446" cy="308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grpSp>
    </p:spTree>
    <p:extLst>
      <p:ext uri="{BB962C8B-B14F-4D97-AF65-F5344CB8AC3E}">
        <p14:creationId xmlns:p14="http://schemas.microsoft.com/office/powerpoint/2010/main" val="373354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0">
    <p:checker dir="vert"/>
  </p:transition>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nl-NL">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nl-NL" smtClean="0">
                <a:solidFill>
                  <a:srgbClr val="FFFFFF"/>
                </a:solidFill>
              </a:rPr>
              <a:t>Ramón R. Abarca Fernández</a:t>
            </a:r>
            <a:endParaRPr lang="nl-NL">
              <a:solidFill>
                <a:srgbClr val="FFFFFF"/>
              </a:solidFill>
            </a:endParaRPr>
          </a:p>
        </p:txBody>
      </p:sp>
    </p:spTree>
    <p:extLst>
      <p:ext uri="{BB962C8B-B14F-4D97-AF65-F5344CB8AC3E}">
        <p14:creationId xmlns:p14="http://schemas.microsoft.com/office/powerpoint/2010/main" val="409217773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Tm="0">
    <p:fade thruBlk="1"/>
  </p:transition>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s-ES" dirty="0">
              <a:solidFill>
                <a:srgbClr val="000000"/>
              </a:solidFill>
            </a:endParaRP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r>
              <a:rPr lang="es-ES" dirty="0" smtClean="0">
                <a:solidFill>
                  <a:srgbClr val="000000"/>
                </a:solidFill>
              </a:rPr>
              <a:t>Ramón R. Abarca Fernández</a:t>
            </a:r>
            <a:endParaRPr lang="es-ES" dirty="0">
              <a:solidFill>
                <a:srgbClr val="000000"/>
              </a:solidFill>
            </a:endParaRP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AC1149B-5120-4ABA-86AE-CFD9E081B10E}"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4128772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advTm="0"/>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14.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image" Target="../media/image18.emf"/><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customXml" Target="../ink/ink4.xml"/><Relationship Id="rId14" Type="http://schemas.openxmlformats.org/officeDocument/2006/relationships/customXml" Target="../ink/ink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2052" name="Picture 4" descr="haven"/>
          <p:cNvPicPr>
            <a:picLocks noChangeAspect="1" noChangeArrowheads="1"/>
          </p:cNvPicPr>
          <p:nvPr/>
        </p:nvPicPr>
        <p:blipFill>
          <a:blip r:embed="rId5">
            <a:lum contrast="40000"/>
            <a:extLst>
              <a:ext uri="{28A0092B-C50C-407E-A947-70E740481C1C}">
                <a14:useLocalDpi xmlns:a14="http://schemas.microsoft.com/office/drawing/2010/main" val="0"/>
              </a:ext>
            </a:extLst>
          </a:blip>
          <a:srcRect l="5832" t="5386" r="6999" b="15486"/>
          <a:stretch>
            <a:fillRect/>
          </a:stretch>
        </p:blipFill>
        <p:spPr bwMode="auto">
          <a:xfrm>
            <a:off x="14288" y="-17463"/>
            <a:ext cx="9129712" cy="68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pulso"/>
          <p:cNvPicPr>
            <a:picLocks noChangeAspect="1" noChangeArrowheads="1" noCrop="1"/>
          </p:cNvPicPr>
          <p:nvPr/>
        </p:nvPicPr>
        <p:blipFill>
          <a:blip r:embed="rId6" cstate="print"/>
          <a:srcRect/>
          <a:stretch>
            <a:fillRect/>
          </a:stretch>
        </p:blipFill>
        <p:spPr bwMode="auto">
          <a:xfrm>
            <a:off x="1835696" y="898434"/>
            <a:ext cx="5528994" cy="5134066"/>
          </a:xfrm>
          <a:prstGeom prst="rect">
            <a:avLst/>
          </a:prstGeom>
          <a:noFill/>
          <a:ln w="9525">
            <a:noFill/>
            <a:miter lim="800000"/>
            <a:headEnd/>
            <a:tailEnd/>
          </a:ln>
        </p:spPr>
      </p:pic>
      <p:sp>
        <p:nvSpPr>
          <p:cNvPr id="9" name="Rectangle 2"/>
          <p:cNvSpPr txBox="1">
            <a:spLocks noChangeArrowheads="1"/>
          </p:cNvSpPr>
          <p:nvPr/>
        </p:nvSpPr>
        <p:spPr>
          <a:xfrm>
            <a:off x="1067509" y="1555010"/>
            <a:ext cx="6984776" cy="3820914"/>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s-ES" sz="4000" b="1" dirty="0" smtClean="0">
                <a:solidFill>
                  <a:srgbClr val="FF0000"/>
                </a:solidFill>
                <a:latin typeface="Algerian" pitchFamily="82" charset="0"/>
              </a:rPr>
              <a:t>Homenaje a Los fundadores de la Universidad Católica </a:t>
            </a:r>
            <a:br>
              <a:rPr lang="es-ES" sz="4000" b="1" dirty="0" smtClean="0">
                <a:solidFill>
                  <a:srgbClr val="FF0000"/>
                </a:solidFill>
                <a:latin typeface="Algerian" pitchFamily="82" charset="0"/>
              </a:rPr>
            </a:br>
            <a:r>
              <a:rPr lang="es-ES" sz="4000" b="1" dirty="0" smtClean="0">
                <a:solidFill>
                  <a:srgbClr val="FF0000"/>
                </a:solidFill>
                <a:latin typeface="Algerian" pitchFamily="82" charset="0"/>
              </a:rPr>
              <a:t>de Santa María </a:t>
            </a:r>
            <a:br>
              <a:rPr lang="es-ES" sz="4000" b="1" dirty="0" smtClean="0">
                <a:solidFill>
                  <a:srgbClr val="FF0000"/>
                </a:solidFill>
                <a:latin typeface="Algerian" pitchFamily="82" charset="0"/>
              </a:rPr>
            </a:br>
            <a:r>
              <a:rPr lang="es-ES" sz="4000" b="1" dirty="0" smtClean="0">
                <a:solidFill>
                  <a:srgbClr val="FF0000"/>
                </a:solidFill>
                <a:latin typeface="Algerian" pitchFamily="82" charset="0"/>
              </a:rPr>
              <a:t>con motivo del</a:t>
            </a:r>
            <a:br>
              <a:rPr lang="es-ES" sz="4000" b="1" dirty="0" smtClean="0">
                <a:solidFill>
                  <a:srgbClr val="FF0000"/>
                </a:solidFill>
                <a:latin typeface="Algerian" pitchFamily="82" charset="0"/>
              </a:rPr>
            </a:br>
            <a:r>
              <a:rPr lang="es-ES" sz="4000" b="1" dirty="0" smtClean="0">
                <a:solidFill>
                  <a:srgbClr val="FF0000"/>
                </a:solidFill>
                <a:latin typeface="Algerian" pitchFamily="82" charset="0"/>
              </a:rPr>
              <a:t>50 Aniversario</a:t>
            </a:r>
            <a:endParaRPr lang="es-ES" sz="4000" b="1" dirty="0">
              <a:solidFill>
                <a:srgbClr val="FF0000"/>
              </a:solidFill>
              <a:latin typeface="Algerian" pitchFamily="82" charset="0"/>
            </a:endParaRPr>
          </a:p>
        </p:txBody>
      </p:sp>
      <p:pic>
        <p:nvPicPr>
          <p:cNvPr id="4" name="3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
        <p:nvSpPr>
          <p:cNvPr id="5" name="4 CuadroTexto"/>
          <p:cNvSpPr txBox="1"/>
          <p:nvPr/>
        </p:nvSpPr>
        <p:spPr>
          <a:xfrm>
            <a:off x="2361456" y="6337300"/>
            <a:ext cx="5957044" cy="430887"/>
          </a:xfrm>
          <a:prstGeom prst="rect">
            <a:avLst/>
          </a:prstGeom>
          <a:noFill/>
        </p:spPr>
        <p:txBody>
          <a:bodyPr wrap="square" rtlCol="0">
            <a:spAutoFit/>
          </a:bodyPr>
          <a:lstStyle/>
          <a:p>
            <a:r>
              <a:rPr lang="es-ES" sz="2200" b="1" dirty="0" smtClean="0">
                <a:solidFill>
                  <a:schemeClr val="bg1"/>
                </a:solidFill>
              </a:rPr>
              <a:t>Ramón R. Abarca Fernández        </a:t>
            </a:r>
            <a:r>
              <a:rPr lang="es-ES" dirty="0" smtClean="0">
                <a:solidFill>
                  <a:schemeClr val="bg1"/>
                </a:solidFill>
              </a:rPr>
              <a:t>Mayo   2011</a:t>
            </a:r>
            <a:endParaRPr lang="es-PE" dirty="0">
              <a:solidFill>
                <a:schemeClr val="bg1"/>
              </a:solidFill>
            </a:endParaRPr>
          </a:p>
        </p:txBody>
      </p:sp>
    </p:spTree>
  </p:cSld>
  <p:clrMapOvr>
    <a:masterClrMapping/>
  </p:clrMapOvr>
  <p:transition spd="med" advClick="0" advTm="7129">
    <p:sndAc>
      <p:stSnd loop="1">
        <p:snd r:embed="rId4" name="morelias_waltz.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1"/>
                            </p:stCondLst>
                            <p:childTnLst>
                              <p:par>
                                <p:cTn id="8" presetID="8" presetClass="entr" presetSubtype="32"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diamond(out)">
                                      <p:cBhvr>
                                        <p:cTn id="10" dur="2000"/>
                                        <p:tgtEl>
                                          <p:spTgt spid="2052"/>
                                        </p:tgtEl>
                                      </p:cBhvr>
                                    </p:animEffect>
                                  </p:childTnLst>
                                </p:cTn>
                              </p:par>
                            </p:childTnLst>
                          </p:cTn>
                        </p:par>
                        <p:par>
                          <p:cTn id="11" fill="hold">
                            <p:stCondLst>
                              <p:cond delay="2001"/>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001"/>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by="(-#ppt_w*2)" calcmode="lin" valueType="num">
                                      <p:cBhvr rctx="PPT">
                                        <p:cTn id="17" dur="500" autoRev="1" fill="hold">
                                          <p:stCondLst>
                                            <p:cond delay="0"/>
                                          </p:stCondLst>
                                        </p:cTn>
                                        <p:tgtEl>
                                          <p:spTgt spid="9"/>
                                        </p:tgtEl>
                                        <p:attrNameLst>
                                          <p:attrName>ppt_w</p:attrName>
                                        </p:attrNameLst>
                                      </p:cBhvr>
                                    </p:anim>
                                    <p:anim by="(#ppt_w*0.50)" calcmode="lin" valueType="num">
                                      <p:cBhvr>
                                        <p:cTn id="18" dur="500" decel="50000" autoRev="1" fill="hold">
                                          <p:stCondLst>
                                            <p:cond delay="0"/>
                                          </p:stCondLst>
                                        </p:cTn>
                                        <p:tgtEl>
                                          <p:spTgt spid="9"/>
                                        </p:tgtEl>
                                        <p:attrNameLst>
                                          <p:attrName>ppt_x</p:attrName>
                                        </p:attrNameLst>
                                      </p:cBhvr>
                                    </p:anim>
                                    <p:anim from="(-#ppt_h/2)" to="(#ppt_y)" calcmode="lin" valueType="num">
                                      <p:cBhvr>
                                        <p:cTn id="19" dur="1000" fill="hold">
                                          <p:stCondLst>
                                            <p:cond delay="0"/>
                                          </p:stCondLst>
                                        </p:cTn>
                                        <p:tgtEl>
                                          <p:spTgt spid="9"/>
                                        </p:tgtEl>
                                        <p:attrNameLst>
                                          <p:attrName>ppt_y</p:attrName>
                                        </p:attrNameLst>
                                      </p:cBhvr>
                                    </p:anim>
                                    <p:animRot by="21600000">
                                      <p:cBhvr>
                                        <p:cTn id="20" dur="1000" fill="hold">
                                          <p:stCondLst>
                                            <p:cond delay="0"/>
                                          </p:stCondLst>
                                        </p:cTn>
                                        <p:tgtEl>
                                          <p:spTgt spid="9"/>
                                        </p:tgtEl>
                                        <p:attrNameLst>
                                          <p:attrName>r</p:attrName>
                                        </p:attrNameLst>
                                      </p:cBhvr>
                                    </p:animRot>
                                  </p:childTnLst>
                                </p:cTn>
                              </p:par>
                            </p:childTnLst>
                          </p:cTn>
                        </p:par>
                        <p:par>
                          <p:cTn id="21" fill="hold">
                            <p:stCondLst>
                              <p:cond delay="11101"/>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043608" y="980728"/>
            <a:ext cx="718316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900" dirty="0">
                <a:solidFill>
                  <a:srgbClr val="000000"/>
                </a:solidFill>
                <a:latin typeface="Arial" charset="0"/>
              </a:rPr>
              <a:t>La matrícula aumentó con 260 alumnos ingresantes al primer año, sobre los 115 del año anterior. Hicimos la selección de los nuevos alumnos a base de un examen riguroso en que se apreció de cada postulante, su cultura general, preparación específica, forma de expresarse, y cualidades de la personalidad …</a:t>
            </a:r>
            <a:endParaRPr lang="es-PE" sz="1900" dirty="0">
              <a:solidFill>
                <a:srgbClr val="000000"/>
              </a:solidFill>
              <a:latin typeface="Arial" charset="0"/>
            </a:endParaRPr>
          </a:p>
          <a:p>
            <a:r>
              <a:rPr lang="es-ES" sz="1900" dirty="0">
                <a:solidFill>
                  <a:srgbClr val="000000"/>
                </a:solidFill>
                <a:latin typeface="Arial" charset="0"/>
              </a:rPr>
              <a:t>Los profesores fueron: Dr. Manuel Veramendi e Hidalgo: Lengua española; Dr. Gustavo Quintanilla Paulet: Filosofía; Dr. </a:t>
            </a:r>
            <a:r>
              <a:rPr lang="es-ES" sz="1900" dirty="0" smtClean="0">
                <a:solidFill>
                  <a:srgbClr val="000000"/>
                </a:solidFill>
                <a:latin typeface="Arial" charset="0"/>
              </a:rPr>
              <a:t>Benjamín </a:t>
            </a:r>
            <a:r>
              <a:rPr lang="es-ES" sz="1900" dirty="0">
                <a:solidFill>
                  <a:srgbClr val="000000"/>
                </a:solidFill>
                <a:latin typeface="Arial" charset="0"/>
              </a:rPr>
              <a:t>Román Manrique: Historia del Perú; Dr. Jorge Cornejo Polar: Literatura; Dra. María Elena Ghirardi de Lozada: Historia Universal; Dr. Pascual Salas del Carpio: Biología; Dr. Enrique Ballón Aguirre: Historia </a:t>
            </a:r>
            <a:r>
              <a:rPr lang="es-ES" sz="1900" dirty="0" smtClean="0">
                <a:solidFill>
                  <a:srgbClr val="000000"/>
                </a:solidFill>
                <a:latin typeface="Arial" charset="0"/>
              </a:rPr>
              <a:t>Universal </a:t>
            </a:r>
            <a:r>
              <a:rPr lang="es-ES" sz="1900" dirty="0">
                <a:solidFill>
                  <a:srgbClr val="000000"/>
                </a:solidFill>
                <a:latin typeface="Arial" charset="0"/>
              </a:rPr>
              <a:t>y del Perú; Dr. Javier Núñez Cáceres: Filosofía; Rvda. Marie Loyola: Inglés; R. P. Alfredo Castañeda, S.J. : Religión; R. P. Buenaventura Parodi, O. F. Cap. Sociología; R. Hermano Robert Knopp, S. M. : Historia Universal y Religión; R. P. William Morris, S.M. : Matemáticas y Física”.</a:t>
            </a:r>
            <a:r>
              <a:rPr lang="es-MX" sz="1900" b="1" dirty="0">
                <a:solidFill>
                  <a:srgbClr val="9966FF"/>
                </a:solidFill>
                <a:latin typeface="Arial" charset="0"/>
              </a:rPr>
              <a:t> </a:t>
            </a:r>
            <a:endParaRPr lang="en-US" sz="1900" b="1" dirty="0">
              <a:solidFill>
                <a:srgbClr val="9966FF"/>
              </a:solidFill>
              <a:latin typeface="Arial" charset="0"/>
            </a:endParaRPr>
          </a:p>
        </p:txBody>
      </p:sp>
      <p:sp>
        <p:nvSpPr>
          <p:cNvPr id="10249" name="Rectangle 9"/>
          <p:cNvSpPr>
            <a:spLocks noChangeArrowheads="1"/>
          </p:cNvSpPr>
          <p:nvPr/>
        </p:nvSpPr>
        <p:spPr bwMode="auto">
          <a:xfrm>
            <a:off x="93663" y="88900"/>
            <a:ext cx="8964612" cy="6669088"/>
          </a:xfrm>
          <a:prstGeom prst="rect">
            <a:avLst/>
          </a:prstGeom>
          <a:noFill/>
          <a:ln w="21272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spTree>
    <p:extLst>
      <p:ext uri="{BB962C8B-B14F-4D97-AF65-F5344CB8AC3E}">
        <p14:creationId xmlns:p14="http://schemas.microsoft.com/office/powerpoint/2010/main" val="59451196"/>
      </p:ext>
    </p:extLst>
  </p:cSld>
  <p:clrMapOvr>
    <a:masterClrMapping/>
  </p:clrMapOvr>
  <p:transition spd="med" advTm="56074">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par>
                          <p:cTn id="7" fill="hold">
                            <p:stCondLst>
                              <p:cond delay="0"/>
                            </p:stCondLst>
                            <p:childTnLst>
                              <p:par>
                                <p:cTn id="8" presetID="54" presetClass="entr" presetSubtype="0" accel="100000" fill="hold" grpId="0" nodeType="afterEffect">
                                  <p:stCondLst>
                                    <p:cond delay="0"/>
                                  </p:stCondLst>
                                  <p:iterate type="wd">
                                    <p:tmPct val="10000"/>
                                  </p:iterate>
                                  <p:childTnLst>
                                    <p:set>
                                      <p:cBhvr>
                                        <p:cTn id="9" dur="1" fill="hold">
                                          <p:stCondLst>
                                            <p:cond delay="0"/>
                                          </p:stCondLst>
                                        </p:cTn>
                                        <p:tgtEl>
                                          <p:spTgt spid="10244"/>
                                        </p:tgtEl>
                                        <p:attrNameLst>
                                          <p:attrName>style.visibility</p:attrName>
                                        </p:attrNameLst>
                                      </p:cBhvr>
                                      <p:to>
                                        <p:strVal val="visible"/>
                                      </p:to>
                                    </p:set>
                                    <p:anim calcmode="lin" valueType="num">
                                      <p:cBhvr>
                                        <p:cTn id="10" dur="2000" fill="hold"/>
                                        <p:tgtEl>
                                          <p:spTgt spid="10244"/>
                                        </p:tgtEl>
                                        <p:attrNameLst>
                                          <p:attrName>ppt_w</p:attrName>
                                        </p:attrNameLst>
                                      </p:cBhvr>
                                      <p:tavLst>
                                        <p:tav tm="0">
                                          <p:val>
                                            <p:strVal val="#ppt_w*0.05"/>
                                          </p:val>
                                        </p:tav>
                                        <p:tav tm="100000">
                                          <p:val>
                                            <p:strVal val="#ppt_w"/>
                                          </p:val>
                                        </p:tav>
                                      </p:tavLst>
                                    </p:anim>
                                    <p:anim calcmode="lin" valueType="num">
                                      <p:cBhvr>
                                        <p:cTn id="11" dur="2000" fill="hold"/>
                                        <p:tgtEl>
                                          <p:spTgt spid="10244"/>
                                        </p:tgtEl>
                                        <p:attrNameLst>
                                          <p:attrName>ppt_h</p:attrName>
                                        </p:attrNameLst>
                                      </p:cBhvr>
                                      <p:tavLst>
                                        <p:tav tm="0">
                                          <p:val>
                                            <p:strVal val="#ppt_h"/>
                                          </p:val>
                                        </p:tav>
                                        <p:tav tm="100000">
                                          <p:val>
                                            <p:strVal val="#ppt_h"/>
                                          </p:val>
                                        </p:tav>
                                      </p:tavLst>
                                    </p:anim>
                                    <p:anim calcmode="lin" valueType="num">
                                      <p:cBhvr>
                                        <p:cTn id="12" dur="2000" fill="hold"/>
                                        <p:tgtEl>
                                          <p:spTgt spid="10244"/>
                                        </p:tgtEl>
                                        <p:attrNameLst>
                                          <p:attrName>ppt_x</p:attrName>
                                        </p:attrNameLst>
                                      </p:cBhvr>
                                      <p:tavLst>
                                        <p:tav tm="0">
                                          <p:val>
                                            <p:strVal val="#ppt_x-.2"/>
                                          </p:val>
                                        </p:tav>
                                        <p:tav tm="100000">
                                          <p:val>
                                            <p:strVal val="#ppt_x"/>
                                          </p:val>
                                        </p:tav>
                                      </p:tavLst>
                                    </p:anim>
                                    <p:anim calcmode="lin" valueType="num">
                                      <p:cBhvr>
                                        <p:cTn id="13" dur="2000" fill="hold"/>
                                        <p:tgtEl>
                                          <p:spTgt spid="10244"/>
                                        </p:tgtEl>
                                        <p:attrNameLst>
                                          <p:attrName>ppt_y</p:attrName>
                                        </p:attrNameLst>
                                      </p:cBhvr>
                                      <p:tavLst>
                                        <p:tav tm="0">
                                          <p:val>
                                            <p:strVal val="#ppt_y"/>
                                          </p:val>
                                        </p:tav>
                                        <p:tav tm="100000">
                                          <p:val>
                                            <p:strVal val="#ppt_y"/>
                                          </p:val>
                                        </p:tav>
                                      </p:tavLst>
                                    </p:anim>
                                    <p:animEffect transition="in" filter="fade">
                                      <p:cBhvr>
                                        <p:cTn id="14"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10244" name="Picture 4" descr="sunsetonbeach"/>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07504" y="188640"/>
            <a:ext cx="8856984" cy="221599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300" b="1" i="0" u="none" strike="noStrike" kern="0" cap="none" spc="0" normalizeH="0" baseline="0" noProof="0" dirty="0">
                <a:ln>
                  <a:noFill/>
                </a:ln>
                <a:solidFill>
                  <a:srgbClr val="0000FF"/>
                </a:solidFill>
                <a:effectLst/>
                <a:uLnTx/>
                <a:uFillTx/>
              </a:rPr>
              <a:t>Expresa su agradecimiento a las entidades que le brindaron su generosa aportación las mismas que son: “Souther Perú Copper Corporation, International Petroleum Company, Limited, Sociedad Agrícola “Pucalá”, Ltda. S .S., Banco de Crédito del Perú, Compañía Petrolera Lobitos, Lanificio del Perú, S. A. , Embajada de España; Leche Gloria, S. A.”.</a:t>
            </a:r>
            <a:endParaRPr kumimoji="0" lang="es-PE" sz="2300" b="1" i="0" u="none" strike="noStrike" kern="0" cap="none" spc="0" normalizeH="0" baseline="0" noProof="0" dirty="0">
              <a:ln>
                <a:noFill/>
              </a:ln>
              <a:solidFill>
                <a:srgbClr val="0000FF"/>
              </a:solidFill>
              <a:effectLst/>
              <a:uLnTx/>
              <a:uFillTx/>
            </a:endParaRPr>
          </a:p>
        </p:txBody>
      </p:sp>
      <p:sp>
        <p:nvSpPr>
          <p:cNvPr id="8" name="Text Box 4"/>
          <p:cNvSpPr txBox="1">
            <a:spLocks noChangeArrowheads="1"/>
          </p:cNvSpPr>
          <p:nvPr/>
        </p:nvSpPr>
        <p:spPr bwMode="auto">
          <a:xfrm>
            <a:off x="74530" y="2456310"/>
            <a:ext cx="8889957" cy="3816429"/>
          </a:xfrm>
          <a:prstGeom prst="rect">
            <a:avLst/>
          </a:prstGeom>
          <a:noFill/>
          <a:ln>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dirty="0">
                <a:ln>
                  <a:noFill/>
                </a:ln>
                <a:effectLst/>
                <a:uLnTx/>
                <a:uFillTx/>
              </a:rPr>
              <a:t>En este informe se incluye los planes para el año 1964, indicando las </a:t>
            </a:r>
            <a:r>
              <a:rPr kumimoji="0" lang="es-ES" sz="2200" b="1" i="0" u="none" strike="noStrike" kern="0" cap="none" spc="0" normalizeH="0" baseline="0" noProof="0" dirty="0" smtClean="0">
                <a:ln>
                  <a:noFill/>
                </a:ln>
                <a:effectLst/>
                <a:uLnTx/>
                <a:uFillTx/>
              </a:rPr>
              <a:t>facultades </a:t>
            </a:r>
            <a:r>
              <a:rPr kumimoji="0" lang="es-ES" sz="2200" b="1" i="0" u="none" strike="noStrike" kern="0" cap="none" spc="0" normalizeH="0" baseline="0" noProof="0" dirty="0">
                <a:ln>
                  <a:noFill/>
                </a:ln>
                <a:effectLst/>
                <a:uLnTx/>
                <a:uFillTx/>
              </a:rPr>
              <a:t>que funcionarán de “Letras y Pedagogía, para formar profesores secundarios y doctores en letras …” de “Derecho y Ciencias Políticas, para formar abogados y expertos en su profesión</a:t>
            </a:r>
            <a:r>
              <a:rPr kumimoji="0" lang="es-ES" sz="2200" b="1" i="0" u="none" strike="noStrike" kern="0" cap="none" spc="0" normalizeH="0" baseline="0" noProof="0" dirty="0">
                <a:ln>
                  <a:noFill/>
                </a:ln>
                <a:solidFill>
                  <a:schemeClr val="bg1"/>
                </a:solidFill>
                <a:effectLst/>
                <a:uLnTx/>
                <a:uFillTx/>
              </a:rPr>
              <a:t>, </a:t>
            </a:r>
            <a:r>
              <a:rPr kumimoji="0" lang="es-ES" sz="2200" b="1" i="0" u="none" strike="noStrike" kern="0" cap="none" spc="0" normalizeH="0" baseline="0" noProof="0" dirty="0">
                <a:ln>
                  <a:noFill/>
                </a:ln>
                <a:effectLst/>
                <a:uLnTx/>
                <a:uFillTx/>
              </a:rPr>
              <a:t>poseedores de ética profesional …” de “Ciencias Económicas, para formar hombres prácticos en la ciencia contable, la administración de negocios, y las relaciones púbicas, y para formar expertos en planificación económica y social ….” De “Enfermería y Asistencia </a:t>
            </a:r>
            <a:r>
              <a:rPr kumimoji="0" lang="es-ES" sz="2200" b="1" i="0" u="none" strike="noStrike" kern="0" cap="none" spc="0" normalizeH="0" baseline="0" noProof="0" dirty="0">
                <a:ln>
                  <a:noFill/>
                </a:ln>
                <a:solidFill>
                  <a:schemeClr val="bg1"/>
                </a:solidFill>
                <a:effectLst/>
                <a:uLnTx/>
                <a:uFillTx/>
              </a:rPr>
              <a:t>Hospitalaria, para la preparación de enfermeras científicamente competentes y moralmente responsables  </a:t>
            </a:r>
            <a:r>
              <a:rPr kumimoji="0" lang="es-ES" sz="2200" b="1" i="0" u="none" strike="noStrike" kern="0" cap="none" spc="0" normalizeH="0" baseline="0" noProof="0" dirty="0" smtClean="0">
                <a:ln>
                  <a:noFill/>
                </a:ln>
                <a:solidFill>
                  <a:schemeClr val="bg1"/>
                </a:solidFill>
                <a:effectLst/>
                <a:uLnTx/>
                <a:uFillTx/>
              </a:rPr>
              <a:t>…”</a:t>
            </a:r>
            <a:endParaRPr kumimoji="0" lang="es-PE" sz="2200" b="1" i="0" u="none" strike="noStrike" kern="0" cap="none" spc="0" normalizeH="0" baseline="0" noProof="0" dirty="0">
              <a:ln>
                <a:noFill/>
              </a:ln>
              <a:solidFill>
                <a:schemeClr val="bg1"/>
              </a:solidFill>
              <a:effectLst/>
              <a:uLnTx/>
              <a:uFillTx/>
            </a:endParaRPr>
          </a:p>
        </p:txBody>
      </p:sp>
      <p:sp>
        <p:nvSpPr>
          <p:cNvPr id="2" name="1 Marcador de pie de página"/>
          <p:cNvSpPr>
            <a:spLocks noGrp="1"/>
          </p:cNvSpPr>
          <p:nvPr>
            <p:ph type="ftr" sz="quarter" idx="11"/>
          </p:nvPr>
        </p:nvSpPr>
        <p:spPr>
          <a:xfrm>
            <a:off x="6068888" y="6272739"/>
            <a:ext cx="2895600" cy="476250"/>
          </a:xfrm>
        </p:spPr>
        <p:txBody>
          <a:bodyPr/>
          <a:lstStyle/>
          <a:p>
            <a:r>
              <a:rPr lang="es-ES" dirty="0" smtClean="0">
                <a:solidFill>
                  <a:srgbClr val="0000FF"/>
                </a:solidFill>
              </a:rPr>
              <a:t>Ramón R. Abarca Fernández</a:t>
            </a:r>
            <a:endParaRPr lang="es-ES" dirty="0">
              <a:solidFill>
                <a:srgbClr val="0000FF"/>
              </a:solidFill>
            </a:endParaRPr>
          </a:p>
        </p:txBody>
      </p:sp>
    </p:spTree>
  </p:cSld>
  <p:clrMapOvr>
    <a:masterClrMapping/>
  </p:clrMapOvr>
  <p:transition spd="med" advClick="0" advTm="3973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4000"/>
                            </p:stCondLst>
                            <p:childTnLst>
                              <p:par>
                                <p:cTn id="13" presetID="18" presetClass="entr" presetSubtype="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11268" name="Picture 4" descr="mensaje"/>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179512" y="116632"/>
            <a:ext cx="8856984" cy="2677656"/>
          </a:xfrm>
          <a:prstGeom prst="rect">
            <a:avLst/>
          </a:prstGeom>
          <a:noFill/>
          <a:ln>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chemeClr val="bg1"/>
                </a:solidFill>
                <a:effectLst/>
                <a:uLnTx/>
                <a:uFillTx/>
              </a:rPr>
              <a:t>”Para ello, por esfuerzo propio de la Universidad Santa María se financió la adquisición de un terreno de 27,648 metros cuadrados magníficamente ubicado; en cambio, confiamos en la comprensiva ayuda de nuestros amigos para iniciar la construcción de un pabellón de dieciocho aulas, cuyos planes y estudios han sido hechos por la constructora </a:t>
            </a:r>
            <a:r>
              <a:rPr kumimoji="0" lang="es-ES" sz="2400" b="0" i="0" u="none" strike="noStrike" kern="0" cap="none" spc="0" normalizeH="0" baseline="0" noProof="0" dirty="0" smtClean="0">
                <a:ln>
                  <a:noFill/>
                </a:ln>
                <a:solidFill>
                  <a:schemeClr val="bg1"/>
                </a:solidFill>
                <a:effectLst/>
                <a:uLnTx/>
                <a:uFillTx/>
              </a:rPr>
              <a:t>INARA </a:t>
            </a:r>
            <a:r>
              <a:rPr kumimoji="0" lang="es-ES" sz="2400" b="0" i="0" u="none" strike="noStrike" kern="0" cap="none" spc="0" normalizeH="0" baseline="0" noProof="0" dirty="0">
                <a:ln>
                  <a:noFill/>
                </a:ln>
                <a:solidFill>
                  <a:schemeClr val="bg1"/>
                </a:solidFill>
                <a:effectLst/>
                <a:uLnTx/>
                <a:uFillTx/>
              </a:rPr>
              <a:t>de Arequipa, a un costo de dos millones de soles”</a:t>
            </a:r>
            <a:endParaRPr kumimoji="0" lang="en-US" sz="2400" b="1" i="0" u="none" strike="noStrike" kern="0" cap="none" spc="0" normalizeH="0" baseline="0" noProof="0" dirty="0">
              <a:ln>
                <a:noFill/>
              </a:ln>
              <a:solidFill>
                <a:schemeClr val="bg1"/>
              </a:solidFill>
              <a:effectLst/>
              <a:uLnTx/>
              <a:uFillTx/>
            </a:endParaRPr>
          </a:p>
        </p:txBody>
      </p:sp>
      <p:sp>
        <p:nvSpPr>
          <p:cNvPr id="8" name="7 Rectángulo"/>
          <p:cNvSpPr/>
          <p:nvPr/>
        </p:nvSpPr>
        <p:spPr>
          <a:xfrm>
            <a:off x="179512" y="2924944"/>
            <a:ext cx="8856984" cy="378565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rPr>
              <a:t>“</a:t>
            </a:r>
            <a:r>
              <a:rPr kumimoji="0" lang="es-ES" sz="2400" b="1" i="0" u="none" strike="noStrike" kern="0" cap="none" spc="0" normalizeH="0" baseline="0" noProof="0" dirty="0">
                <a:ln>
                  <a:noFill/>
                </a:ln>
                <a:effectLst/>
                <a:uLnTx/>
                <a:uFillTx/>
              </a:rPr>
              <a:t>Informe del Rectorado de la Universidad Santa María acerca de su organización y desarrollo durante sus primeros años de labor académica”.. este Informe, fechado el 31 de agosto de 1965 y dirigido a los Señores Hoechsl Peruana S. A., entre otros manifiesta que:</a:t>
            </a:r>
            <a:endParaRPr kumimoji="0" lang="es-PE" sz="2400" b="1"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effectLst/>
                <a:uLnTx/>
                <a:uFillTx/>
              </a:rPr>
              <a:t>“El Excmo. Arzobispo, Monseñor Leonardo Rodríguez Ballón nos invitó a esta Ciudad, con el fin de organizar e instalar la Universidad Santa María ofreciéndonos para su funcionamiento, el uso de la casa situada en la calle Santa </a:t>
            </a:r>
            <a:r>
              <a:rPr kumimoji="0" lang="es-ES" sz="2400" b="1" i="0" u="none" strike="noStrike" kern="0" cap="none" spc="0" normalizeH="0" baseline="0" noProof="0" dirty="0">
                <a:ln>
                  <a:noFill/>
                </a:ln>
                <a:solidFill>
                  <a:schemeClr val="bg1"/>
                </a:solidFill>
                <a:effectLst/>
                <a:uLnTx/>
                <a:uFillTx/>
              </a:rPr>
              <a:t>Catalina Nº 410”.</a:t>
            </a:r>
            <a:endParaRPr kumimoji="0" lang="es-PE" sz="2400" b="1" i="0" u="none" strike="noStrike" kern="0" cap="none" spc="0" normalizeH="0" baseline="0" noProof="0" dirty="0">
              <a:ln>
                <a:noFill/>
              </a:ln>
              <a:solidFill>
                <a:schemeClr val="bg1"/>
              </a:solidFill>
              <a:effectLst/>
              <a:uLnTx/>
              <a:uFillTx/>
            </a:endParaRPr>
          </a:p>
        </p:txBody>
      </p:sp>
      <p:sp>
        <p:nvSpPr>
          <p:cNvPr id="2" name="1 Marcador de pie de página"/>
          <p:cNvSpPr>
            <a:spLocks noGrp="1"/>
          </p:cNvSpPr>
          <p:nvPr>
            <p:ph type="ftr" sz="quarter" idx="11"/>
          </p:nvPr>
        </p:nvSpPr>
        <p:spPr>
          <a:xfrm>
            <a:off x="5724128" y="6381750"/>
            <a:ext cx="2895600" cy="476250"/>
          </a:xfrm>
        </p:spPr>
        <p:txBody>
          <a:bodyPr/>
          <a:lstStyle/>
          <a:p>
            <a:r>
              <a:rPr lang="es-ES" dirty="0" smtClean="0">
                <a:solidFill>
                  <a:srgbClr val="0000FF"/>
                </a:solidFill>
              </a:rPr>
              <a:t>Ramón R. Abarca Fernández</a:t>
            </a:r>
            <a:endParaRPr lang="es-ES" dirty="0">
              <a:solidFill>
                <a:srgbClr val="0000FF"/>
              </a:solidFill>
            </a:endParaRPr>
          </a:p>
        </p:txBody>
      </p:sp>
    </p:spTree>
  </p:cSld>
  <p:clrMapOvr>
    <a:masterClrMapping/>
  </p:clrMapOvr>
  <p:transition spd="med" advClick="0" advTm="4910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2000" fill="hold"/>
                                        <p:tgtEl>
                                          <p:spTgt spid="11268"/>
                                        </p:tgtEl>
                                        <p:attrNameLst>
                                          <p:attrName>ppt_x</p:attrName>
                                        </p:attrNameLst>
                                      </p:cBhvr>
                                      <p:tavLst>
                                        <p:tav tm="0">
                                          <p:val>
                                            <p:strVal val="#ppt_x-.2"/>
                                          </p:val>
                                        </p:tav>
                                        <p:tav tm="100000">
                                          <p:val>
                                            <p:strVal val="#ppt_x"/>
                                          </p:val>
                                        </p:tav>
                                      </p:tavLst>
                                    </p:anim>
                                    <p:anim calcmode="lin" valueType="num">
                                      <p:cBhvr>
                                        <p:cTn id="8" dur="2000" fill="hold"/>
                                        <p:tgtEl>
                                          <p:spTgt spid="11268"/>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268"/>
                                        </p:tgtEl>
                                      </p:cBhvr>
                                    </p:animEffect>
                                  </p:childTnLst>
                                </p:cTn>
                              </p:par>
                            </p:childTnLst>
                          </p:cTn>
                        </p:par>
                        <p:par>
                          <p:cTn id="10" fill="hold">
                            <p:stCondLst>
                              <p:cond delay="2000"/>
                            </p:stCondLst>
                            <p:childTnLst>
                              <p:par>
                                <p:cTn id="11" presetID="16" presetClass="entr" presetSubtype="2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2000"/>
                                        <p:tgtEl>
                                          <p:spTgt spid="7"/>
                                        </p:tgtEl>
                                      </p:cBhvr>
                                    </p:animEffect>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9" name="Group 7"/>
          <p:cNvGrpSpPr>
            <a:grpSpLocks/>
          </p:cNvGrpSpPr>
          <p:nvPr/>
        </p:nvGrpSpPr>
        <p:grpSpPr bwMode="auto">
          <a:xfrm>
            <a:off x="0" y="0"/>
            <a:ext cx="9144000" cy="7532688"/>
            <a:chOff x="0" y="0"/>
            <a:chExt cx="5760" cy="4745"/>
          </a:xfrm>
        </p:grpSpPr>
        <p:pic>
          <p:nvPicPr>
            <p:cNvPr id="13317" name="Picture 5" descr="lluvi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35" cy="4745"/>
            </a:xfrm>
            <a:prstGeom prst="rect">
              <a:avLst/>
            </a:prstGeom>
            <a:noFill/>
            <a:extLst>
              <a:ext uri="{909E8E84-426E-40DD-AFC4-6F175D3DCCD1}">
                <a14:hiddenFill xmlns:a14="http://schemas.microsoft.com/office/drawing/2010/main">
                  <a:solidFill>
                    <a:srgbClr val="FFFFFF"/>
                  </a:solidFill>
                </a14:hiddenFill>
              </a:ext>
            </a:extLst>
          </p:spPr>
        </p:pic>
        <p:sp>
          <p:nvSpPr>
            <p:cNvPr id="13318" name="Rectangle 6"/>
            <p:cNvSpPr>
              <a:spLocks noChangeArrowheads="1"/>
            </p:cNvSpPr>
            <p:nvPr/>
          </p:nvSpPr>
          <p:spPr bwMode="auto">
            <a:xfrm>
              <a:off x="3107" y="0"/>
              <a:ext cx="2653"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grpSp>
      <p:pic>
        <p:nvPicPr>
          <p:cNvPr id="13320" name="Picture 8" descr="m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0"/>
            <a:ext cx="4567238" cy="6669088"/>
          </a:xfrm>
          <a:prstGeom prst="rect">
            <a:avLst/>
          </a:prstGeom>
          <a:noFill/>
        </p:spPr>
      </p:pic>
      <p:sp>
        <p:nvSpPr>
          <p:cNvPr id="13324" name="Rectangle 12"/>
          <p:cNvSpPr>
            <a:spLocks noChangeArrowheads="1"/>
          </p:cNvSpPr>
          <p:nvPr/>
        </p:nvSpPr>
        <p:spPr bwMode="auto">
          <a:xfrm>
            <a:off x="93663" y="88900"/>
            <a:ext cx="8964612" cy="6669088"/>
          </a:xfrm>
          <a:prstGeom prst="rect">
            <a:avLst/>
          </a:prstGeom>
          <a:noFill/>
          <a:ln w="21272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sp>
        <p:nvSpPr>
          <p:cNvPr id="2" name="1 Rectángulo"/>
          <p:cNvSpPr/>
          <p:nvPr/>
        </p:nvSpPr>
        <p:spPr>
          <a:xfrm>
            <a:off x="251520" y="260648"/>
            <a:ext cx="4752280" cy="4616648"/>
          </a:xfrm>
          <a:prstGeom prst="rect">
            <a:avLst/>
          </a:prstGeom>
        </p:spPr>
        <p:txBody>
          <a:bodyPr wrap="square">
            <a:spAutoFit/>
          </a:bodyPr>
          <a:lstStyle/>
          <a:p>
            <a:r>
              <a:rPr lang="es-ES" sz="2100" dirty="0">
                <a:solidFill>
                  <a:schemeClr val="bg1"/>
                </a:solidFill>
                <a:latin typeface="Arial" charset="0"/>
              </a:rPr>
              <a:t>Más adelante enumera las “Facultades y escuelas anexas:</a:t>
            </a:r>
            <a:endParaRPr lang="es-PE" sz="2100" dirty="0">
              <a:solidFill>
                <a:schemeClr val="bg1"/>
              </a:solidFill>
              <a:latin typeface="Arial" charset="0"/>
            </a:endParaRPr>
          </a:p>
          <a:p>
            <a:r>
              <a:rPr lang="es-ES" sz="2100" dirty="0">
                <a:solidFill>
                  <a:schemeClr val="bg1"/>
                </a:solidFill>
                <a:latin typeface="Arial" charset="0"/>
              </a:rPr>
              <a:t>Actualmente </a:t>
            </a:r>
            <a:r>
              <a:rPr lang="es-ES" sz="2100" dirty="0">
                <a:latin typeface="Arial" charset="0"/>
              </a:rPr>
              <a:t>la Universidad cuenta con las siguientes Facultades:</a:t>
            </a:r>
            <a:endParaRPr lang="es-PE" sz="2100" dirty="0">
              <a:latin typeface="Arial" charset="0"/>
            </a:endParaRPr>
          </a:p>
          <a:p>
            <a:r>
              <a:rPr lang="es-ES" sz="2100" dirty="0">
                <a:latin typeface="Arial" charset="0"/>
              </a:rPr>
              <a:t>Facultad de Pedagogía en Ciencias</a:t>
            </a:r>
            <a:endParaRPr lang="es-PE" sz="2100" dirty="0">
              <a:latin typeface="Arial" charset="0"/>
            </a:endParaRPr>
          </a:p>
          <a:p>
            <a:r>
              <a:rPr lang="es-ES" sz="2100" dirty="0">
                <a:latin typeface="Arial" charset="0"/>
              </a:rPr>
              <a:t>Facultad de Pedagogía en Letras</a:t>
            </a:r>
            <a:endParaRPr lang="es-PE" sz="2100" dirty="0">
              <a:latin typeface="Arial" charset="0"/>
            </a:endParaRPr>
          </a:p>
          <a:p>
            <a:r>
              <a:rPr lang="es-ES" sz="2100" dirty="0">
                <a:latin typeface="Arial" charset="0"/>
              </a:rPr>
              <a:t>Facultad de Derecho</a:t>
            </a:r>
            <a:endParaRPr lang="es-PE" sz="2100" dirty="0">
              <a:latin typeface="Arial" charset="0"/>
            </a:endParaRPr>
          </a:p>
          <a:p>
            <a:r>
              <a:rPr lang="es-ES" sz="2100" dirty="0">
                <a:solidFill>
                  <a:srgbClr val="FF0000"/>
                </a:solidFill>
                <a:latin typeface="Arial" charset="0"/>
              </a:rPr>
              <a:t>Facultad de Ciencias Económicas</a:t>
            </a:r>
            <a:endParaRPr lang="es-PE" sz="2100" dirty="0">
              <a:solidFill>
                <a:srgbClr val="FF0000"/>
              </a:solidFill>
              <a:latin typeface="Arial" charset="0"/>
            </a:endParaRPr>
          </a:p>
          <a:p>
            <a:r>
              <a:rPr lang="es-ES" sz="2100" dirty="0">
                <a:solidFill>
                  <a:srgbClr val="FF0000"/>
                </a:solidFill>
                <a:latin typeface="Arial" charset="0"/>
              </a:rPr>
              <a:t>Facultad de Periodismo</a:t>
            </a:r>
            <a:endParaRPr lang="es-PE" sz="2100" dirty="0">
              <a:solidFill>
                <a:srgbClr val="FF0000"/>
              </a:solidFill>
              <a:latin typeface="Arial" charset="0"/>
            </a:endParaRPr>
          </a:p>
          <a:p>
            <a:r>
              <a:rPr lang="es-ES" sz="2100" dirty="0">
                <a:solidFill>
                  <a:srgbClr val="FF0000"/>
                </a:solidFill>
                <a:latin typeface="Arial" charset="0"/>
              </a:rPr>
              <a:t>Facultad de Enfermería</a:t>
            </a:r>
            <a:endParaRPr lang="es-PE" sz="2100" dirty="0">
              <a:solidFill>
                <a:srgbClr val="FF0000"/>
              </a:solidFill>
              <a:latin typeface="Arial" charset="0"/>
            </a:endParaRPr>
          </a:p>
          <a:p>
            <a:r>
              <a:rPr lang="es-ES" sz="2100" dirty="0">
                <a:solidFill>
                  <a:srgbClr val="FF0000"/>
                </a:solidFill>
                <a:latin typeface="Arial" charset="0"/>
              </a:rPr>
              <a:t>Escuelas Anexas:</a:t>
            </a:r>
            <a:endParaRPr lang="es-PE" sz="2100" dirty="0">
              <a:solidFill>
                <a:srgbClr val="FF0000"/>
              </a:solidFill>
              <a:latin typeface="Arial" charset="0"/>
            </a:endParaRPr>
          </a:p>
          <a:p>
            <a:r>
              <a:rPr lang="es-ES" sz="2100" dirty="0">
                <a:solidFill>
                  <a:srgbClr val="FF0000"/>
                </a:solidFill>
                <a:latin typeface="Arial" charset="0"/>
              </a:rPr>
              <a:t>Escuela Normal Santa María</a:t>
            </a:r>
            <a:endParaRPr lang="es-PE" sz="2100" dirty="0">
              <a:solidFill>
                <a:srgbClr val="FF0000"/>
              </a:solidFill>
              <a:latin typeface="Arial" charset="0"/>
            </a:endParaRPr>
          </a:p>
          <a:p>
            <a:r>
              <a:rPr lang="es-ES" sz="2100" dirty="0">
                <a:solidFill>
                  <a:srgbClr val="FF0000"/>
                </a:solidFill>
                <a:latin typeface="Arial" charset="0"/>
              </a:rPr>
              <a:t>Escuela de Asistencia Social y Educación Familiar María Adelaida</a:t>
            </a:r>
            <a:r>
              <a:rPr lang="es-ES" sz="2100" dirty="0">
                <a:solidFill>
                  <a:srgbClr val="FFFF00"/>
                </a:solidFill>
                <a:latin typeface="Arial" charset="0"/>
              </a:rPr>
              <a:t>”</a:t>
            </a:r>
            <a:endParaRPr lang="es-PE" sz="2100" dirty="0">
              <a:solidFill>
                <a:srgbClr val="FFFF00"/>
              </a:solidFill>
              <a:latin typeface="Arial" charset="0"/>
            </a:endParaRPr>
          </a:p>
        </p:txBody>
      </p:sp>
      <p:sp>
        <p:nvSpPr>
          <p:cNvPr id="3" name="2 Rectángulo"/>
          <p:cNvSpPr/>
          <p:nvPr/>
        </p:nvSpPr>
        <p:spPr>
          <a:xfrm>
            <a:off x="93663" y="5373216"/>
            <a:ext cx="4754108" cy="1200329"/>
          </a:xfrm>
          <a:prstGeom prst="rect">
            <a:avLst/>
          </a:prstGeom>
        </p:spPr>
        <p:txBody>
          <a:bodyPr wrap="square">
            <a:spAutoFit/>
          </a:bodyPr>
          <a:lstStyle/>
          <a:p>
            <a:r>
              <a:rPr lang="es-ES" dirty="0">
                <a:solidFill>
                  <a:srgbClr val="FFFFFF"/>
                </a:solidFill>
                <a:latin typeface="Arial" charset="0"/>
              </a:rPr>
              <a:t>En e</a:t>
            </a:r>
            <a:r>
              <a:rPr lang="es-ES" dirty="0">
                <a:solidFill>
                  <a:srgbClr val="0033CC"/>
                </a:solidFill>
                <a:latin typeface="Arial" charset="0"/>
              </a:rPr>
              <a:t>l</a:t>
            </a:r>
            <a:r>
              <a:rPr lang="es-ES" dirty="0">
                <a:solidFill>
                  <a:srgbClr val="FFFFFF"/>
                </a:solidFill>
                <a:latin typeface="Arial" charset="0"/>
              </a:rPr>
              <a:t> </a:t>
            </a:r>
            <a:r>
              <a:rPr lang="es-ES" dirty="0">
                <a:solidFill>
                  <a:srgbClr val="0033CC"/>
                </a:solidFill>
                <a:latin typeface="Arial" charset="0"/>
              </a:rPr>
              <a:t>penúltimo párrafo se le</a:t>
            </a:r>
            <a:r>
              <a:rPr lang="es-ES" dirty="0">
                <a:solidFill>
                  <a:srgbClr val="FFFFFF"/>
                </a:solidFill>
                <a:latin typeface="Arial" charset="0"/>
              </a:rPr>
              <a:t>e</a:t>
            </a:r>
            <a:r>
              <a:rPr lang="es-ES" dirty="0">
                <a:solidFill>
                  <a:srgbClr val="0033CC"/>
                </a:solidFill>
                <a:latin typeface="Arial" charset="0"/>
              </a:rPr>
              <a:t>: “Las Autoridades Universitarias po</a:t>
            </a:r>
            <a:r>
              <a:rPr lang="es-ES" dirty="0">
                <a:solidFill>
                  <a:srgbClr val="FFFFFF"/>
                </a:solidFill>
                <a:latin typeface="Arial" charset="0"/>
              </a:rPr>
              <a:t>drá</a:t>
            </a:r>
            <a:r>
              <a:rPr lang="es-ES" dirty="0">
                <a:solidFill>
                  <a:srgbClr val="0033CC"/>
                </a:solidFill>
                <a:latin typeface="Arial" charset="0"/>
              </a:rPr>
              <a:t>n disponer la expulsión o la suspensión a los alumnos que hayan cometido faltas graves”</a:t>
            </a:r>
            <a:endParaRPr lang="es-PE" dirty="0">
              <a:solidFill>
                <a:srgbClr val="0033CC"/>
              </a:solidFill>
              <a:latin typeface="Arial" charset="0"/>
            </a:endParaRPr>
          </a:p>
        </p:txBody>
      </p:sp>
      <p:sp>
        <p:nvSpPr>
          <p:cNvPr id="5" name="4 Rectángulo"/>
          <p:cNvSpPr/>
          <p:nvPr/>
        </p:nvSpPr>
        <p:spPr>
          <a:xfrm>
            <a:off x="5242595" y="909809"/>
            <a:ext cx="3591173" cy="5078313"/>
          </a:xfrm>
          <a:prstGeom prst="rect">
            <a:avLst/>
          </a:prstGeom>
          <a:noFill/>
        </p:spPr>
        <p:txBody>
          <a:bodyPr wrap="square">
            <a:spAutoFit/>
          </a:bodyPr>
          <a:lstStyle/>
          <a:p>
            <a:r>
              <a:rPr lang="es-ES" dirty="0">
                <a:solidFill>
                  <a:srgbClr val="FFFFFF"/>
                </a:solidFill>
                <a:latin typeface="Arial" charset="0"/>
              </a:rPr>
              <a:t>e) El “</a:t>
            </a:r>
            <a:r>
              <a:rPr lang="es-ES" b="1" dirty="0">
                <a:solidFill>
                  <a:srgbClr val="FFFFFF"/>
                </a:solidFill>
                <a:latin typeface="Arial" charset="0"/>
              </a:rPr>
              <a:t>Informe presentado por el Rector</a:t>
            </a:r>
            <a:r>
              <a:rPr lang="es-ES" dirty="0">
                <a:solidFill>
                  <a:srgbClr val="FFFFFF"/>
                </a:solidFill>
                <a:latin typeface="Arial" charset="0"/>
              </a:rPr>
              <a:t> de la Universidad Católica Santa María al Instituto Nacional de Planificación. Octubre de 1965”. En este documento se utiliza, por primera vez el calificativo de </a:t>
            </a:r>
            <a:r>
              <a:rPr lang="es-ES" b="1" dirty="0">
                <a:solidFill>
                  <a:srgbClr val="FFFFFF"/>
                </a:solidFill>
                <a:latin typeface="Arial" charset="0"/>
              </a:rPr>
              <a:t>Católica</a:t>
            </a:r>
            <a:r>
              <a:rPr lang="es-ES" dirty="0">
                <a:solidFill>
                  <a:srgbClr val="FFFFFF"/>
                </a:solidFill>
                <a:latin typeface="Arial" charset="0"/>
              </a:rPr>
              <a:t> en un documento oficial del Rectorado, el mismo que afirma en sus primeros párrafos: “El estudio es intensivo y profundo. Los alumnos que ingresan a la Universidad saben que no tendrán más preocupación que el estudio y contarán con un selecto cuerpo de profesores cuya única finalidad es procurar su más alta formación”.</a:t>
            </a:r>
            <a:endParaRPr lang="es-PE" dirty="0">
              <a:solidFill>
                <a:srgbClr val="FFFFFF"/>
              </a:solidFill>
              <a:latin typeface="Arial" charset="0"/>
            </a:endParaRPr>
          </a:p>
        </p:txBody>
      </p:sp>
    </p:spTree>
    <p:extLst>
      <p:ext uri="{BB962C8B-B14F-4D97-AF65-F5344CB8AC3E}">
        <p14:creationId xmlns:p14="http://schemas.microsoft.com/office/powerpoint/2010/main" val="2780984516"/>
      </p:ext>
    </p:extLst>
  </p:cSld>
  <p:clrMapOvr>
    <a:masterClrMapping/>
  </p:clrMapOvr>
  <p:transition spd="med" advTm="5118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Rectangle 17"/>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sp>
        <p:nvSpPr>
          <p:cNvPr id="14340" name="Rectangle 4"/>
          <p:cNvSpPr>
            <a:spLocks noChangeArrowheads="1"/>
          </p:cNvSpPr>
          <p:nvPr/>
        </p:nvSpPr>
        <p:spPr bwMode="auto">
          <a:xfrm>
            <a:off x="4575969" y="211822"/>
            <a:ext cx="448230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000" dirty="0">
                <a:solidFill>
                  <a:srgbClr val="0000FF"/>
                </a:solidFill>
                <a:latin typeface="Arial" charset="0"/>
              </a:rPr>
              <a:t>Pero en el cuadro titulado ”ESQUEMA GENERAL DE LOS ESTUDIOS, además de las cuatro facultades indicadas, incluye: Asistencia social y Educación Familiar y Periodismo”. La construcción “se inició en septiembre de 1964 y en él hemos iniciado las labores lectivas el presente año, en el mes de abril”.</a:t>
            </a:r>
            <a:endParaRPr lang="es-PE" sz="2000" dirty="0">
              <a:solidFill>
                <a:srgbClr val="0000FF"/>
              </a:solidFill>
              <a:latin typeface="Arial" charset="0"/>
            </a:endParaRPr>
          </a:p>
        </p:txBody>
      </p:sp>
      <p:grpSp>
        <p:nvGrpSpPr>
          <p:cNvPr id="14359" name="Group 23"/>
          <p:cNvGrpSpPr>
            <a:grpSpLocks/>
          </p:cNvGrpSpPr>
          <p:nvPr/>
        </p:nvGrpSpPr>
        <p:grpSpPr bwMode="auto">
          <a:xfrm>
            <a:off x="0" y="0"/>
            <a:ext cx="4643438" cy="3140968"/>
            <a:chOff x="0" y="0"/>
            <a:chExt cx="3470" cy="2606"/>
          </a:xfrm>
        </p:grpSpPr>
        <p:pic>
          <p:nvPicPr>
            <p:cNvPr id="14354" name="Picture 18" descr="m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70" cy="2606"/>
            </a:xfrm>
            <a:prstGeom prst="rect">
              <a:avLst/>
            </a:prstGeom>
            <a:noFill/>
            <a:extLst>
              <a:ext uri="{909E8E84-426E-40DD-AFC4-6F175D3DCCD1}">
                <a14:hiddenFill xmlns:a14="http://schemas.microsoft.com/office/drawing/2010/main">
                  <a:solidFill>
                    <a:srgbClr val="FFFFFF"/>
                  </a:solidFill>
                </a14:hiddenFill>
              </a:ext>
            </a:extLst>
          </p:spPr>
        </p:pic>
        <p:sp>
          <p:nvSpPr>
            <p:cNvPr id="14355" name="AutoShape 19" descr="lluvia3"/>
            <p:cNvSpPr>
              <a:spLocks noChangeArrowheads="1"/>
            </p:cNvSpPr>
            <p:nvPr/>
          </p:nvSpPr>
          <p:spPr bwMode="auto">
            <a:xfrm>
              <a:off x="385" y="346"/>
              <a:ext cx="2678" cy="1905"/>
            </a:xfrm>
            <a:prstGeom prst="roundRect">
              <a:avLst>
                <a:gd name="adj" fmla="val 16667"/>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grpSp>
      <p:pic>
        <p:nvPicPr>
          <p:cNvPr id="14356" name="Picture 20" descr="m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769" y="3353569"/>
            <a:ext cx="5148065" cy="3476231"/>
          </a:xfrm>
          <a:prstGeom prst="rect">
            <a:avLst/>
          </a:prstGeom>
          <a:noFill/>
          <a:extLst>
            <a:ext uri="{909E8E84-426E-40DD-AFC4-6F175D3DCCD1}">
              <a14:hiddenFill xmlns:a14="http://schemas.microsoft.com/office/drawing/2010/main">
                <a:solidFill>
                  <a:srgbClr val="FFFFFF"/>
                </a:solidFill>
              </a14:hiddenFill>
            </a:ext>
          </a:extLst>
        </p:spPr>
      </p:pic>
      <p:sp>
        <p:nvSpPr>
          <p:cNvPr id="14361" name="Rectangle 25"/>
          <p:cNvSpPr>
            <a:spLocks noChangeArrowheads="1"/>
          </p:cNvSpPr>
          <p:nvPr/>
        </p:nvSpPr>
        <p:spPr bwMode="auto">
          <a:xfrm>
            <a:off x="93663" y="88900"/>
            <a:ext cx="8964612" cy="6669088"/>
          </a:xfrm>
          <a:prstGeom prst="rect">
            <a:avLst/>
          </a:prstGeom>
          <a:noFill/>
          <a:ln w="21272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sp>
        <p:nvSpPr>
          <p:cNvPr id="2" name="1 Rectángulo"/>
          <p:cNvSpPr/>
          <p:nvPr/>
        </p:nvSpPr>
        <p:spPr>
          <a:xfrm>
            <a:off x="502933" y="512600"/>
            <a:ext cx="3493003" cy="1785104"/>
          </a:xfrm>
          <a:prstGeom prst="rect">
            <a:avLst/>
          </a:prstGeom>
        </p:spPr>
        <p:txBody>
          <a:bodyPr wrap="square">
            <a:spAutoFit/>
          </a:bodyPr>
          <a:lstStyle/>
          <a:p>
            <a:pPr algn="ctr"/>
            <a:r>
              <a:rPr lang="es-ES" sz="2200" dirty="0">
                <a:solidFill>
                  <a:srgbClr val="FFFFFF"/>
                </a:solidFill>
                <a:latin typeface="Arial" charset="0"/>
              </a:rPr>
              <a:t>Refiriéndose al Plan General de Estudios manifiesta que los alumnos ”pueden escoger las siguientes profesiones:</a:t>
            </a:r>
            <a:endParaRPr lang="es-PE" sz="2200" dirty="0">
              <a:solidFill>
                <a:srgbClr val="FFFFFF"/>
              </a:solidFill>
              <a:latin typeface="Arial" charset="0"/>
            </a:endParaRPr>
          </a:p>
        </p:txBody>
      </p:sp>
      <p:sp>
        <p:nvSpPr>
          <p:cNvPr id="3" name="2 Rectángulo"/>
          <p:cNvSpPr/>
          <p:nvPr/>
        </p:nvSpPr>
        <p:spPr>
          <a:xfrm>
            <a:off x="4572000" y="3304976"/>
            <a:ext cx="4455562" cy="3416320"/>
          </a:xfrm>
          <a:prstGeom prst="rect">
            <a:avLst/>
          </a:prstGeom>
          <a:noFill/>
        </p:spPr>
        <p:txBody>
          <a:bodyPr wrap="square">
            <a:spAutoFit/>
          </a:bodyPr>
          <a:lstStyle/>
          <a:p>
            <a:r>
              <a:rPr lang="es-ES" dirty="0">
                <a:solidFill>
                  <a:srgbClr val="D60093"/>
                </a:solidFill>
                <a:latin typeface="Arial" charset="0"/>
              </a:rPr>
              <a:t>Refiriéndose a la Facultad de </a:t>
            </a:r>
            <a:r>
              <a:rPr lang="es-ES" b="1" dirty="0">
                <a:latin typeface="Arial" charset="0"/>
              </a:rPr>
              <a:t>Odontología manifiesta que “a </a:t>
            </a:r>
            <a:r>
              <a:rPr lang="es-ES" b="1" dirty="0">
                <a:solidFill>
                  <a:schemeClr val="bg1"/>
                </a:solidFill>
                <a:latin typeface="Arial" charset="0"/>
              </a:rPr>
              <a:t>iniciativa del Colegio de Odontología del Perú, estudia la posibilidad de crear dicha Facultad en el futuro”.</a:t>
            </a:r>
            <a:endParaRPr lang="es-PE" b="1" dirty="0">
              <a:solidFill>
                <a:schemeClr val="bg1"/>
              </a:solidFill>
              <a:latin typeface="Arial" charset="0"/>
            </a:endParaRPr>
          </a:p>
          <a:p>
            <a:r>
              <a:rPr lang="es-ES" b="1" dirty="0">
                <a:solidFill>
                  <a:schemeClr val="bg1"/>
                </a:solidFill>
                <a:latin typeface="Arial" charset="0"/>
              </a:rPr>
              <a:t>Y con respecto a Enfermería, dice: “se informa que actualmente 17 alumnas están cursando el primer año facultativo, y 60 Enfermeras diplomadas están haciendo sus estudios suplementarios para adquirir </a:t>
            </a:r>
            <a:r>
              <a:rPr lang="es-ES" b="1" dirty="0">
                <a:solidFill>
                  <a:srgbClr val="0000FF"/>
                </a:solidFill>
                <a:latin typeface="Arial" charset="0"/>
              </a:rPr>
              <a:t>el título universitario</a:t>
            </a:r>
            <a:r>
              <a:rPr lang="es-ES" dirty="0">
                <a:solidFill>
                  <a:srgbClr val="0000FF"/>
                </a:solidFill>
                <a:latin typeface="Arial" charset="0"/>
              </a:rPr>
              <a:t>.</a:t>
            </a:r>
            <a:endParaRPr lang="es-PE" dirty="0">
              <a:solidFill>
                <a:srgbClr val="0000FF"/>
              </a:solidFill>
              <a:latin typeface="Arial" charset="0"/>
            </a:endParaRPr>
          </a:p>
        </p:txBody>
      </p:sp>
      <p:sp>
        <p:nvSpPr>
          <p:cNvPr id="14" name="Rectangle 5"/>
          <p:cNvSpPr>
            <a:spLocks noChangeArrowheads="1"/>
          </p:cNvSpPr>
          <p:nvPr/>
        </p:nvSpPr>
        <p:spPr bwMode="auto">
          <a:xfrm>
            <a:off x="93663" y="2997200"/>
            <a:ext cx="410445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ES" sz="2200" dirty="0">
                <a:solidFill>
                  <a:srgbClr val="000000"/>
                </a:solidFill>
                <a:latin typeface="Arial" charset="0"/>
              </a:rPr>
              <a:t>Letras y Educación</a:t>
            </a:r>
            <a:endParaRPr lang="es-PE" sz="2200" dirty="0">
              <a:solidFill>
                <a:srgbClr val="000000"/>
              </a:solidFill>
              <a:latin typeface="Arial" charset="0"/>
            </a:endParaRPr>
          </a:p>
          <a:p>
            <a:pPr marL="363538" indent="-363538"/>
            <a:r>
              <a:rPr lang="es-ES" sz="2200" dirty="0">
                <a:solidFill>
                  <a:srgbClr val="000000"/>
                </a:solidFill>
                <a:latin typeface="Arial" charset="0"/>
              </a:rPr>
              <a:t>A. Educación en la especialidad de Letras Educación en la Especialidad de Ciencias</a:t>
            </a:r>
            <a:endParaRPr lang="es-PE" sz="2200" dirty="0">
              <a:solidFill>
                <a:srgbClr val="000000"/>
              </a:solidFill>
              <a:latin typeface="Arial" charset="0"/>
            </a:endParaRPr>
          </a:p>
          <a:p>
            <a:pPr marL="363538" indent="-363538"/>
            <a:r>
              <a:rPr lang="es-ES" sz="2200" dirty="0">
                <a:solidFill>
                  <a:srgbClr val="000000"/>
                </a:solidFill>
                <a:latin typeface="Arial" charset="0"/>
              </a:rPr>
              <a:t>B. Economía y Ciencias Sociales</a:t>
            </a:r>
            <a:endParaRPr lang="es-PE" sz="2200" dirty="0">
              <a:solidFill>
                <a:srgbClr val="000000"/>
              </a:solidFill>
              <a:latin typeface="Arial" charset="0"/>
            </a:endParaRPr>
          </a:p>
          <a:p>
            <a:pPr marL="363538" indent="-363538"/>
            <a:r>
              <a:rPr lang="es-ES" sz="2200" dirty="0">
                <a:solidFill>
                  <a:srgbClr val="000000"/>
                </a:solidFill>
                <a:latin typeface="Arial" charset="0"/>
              </a:rPr>
              <a:t>C. Derecho y Ciencias Políticas</a:t>
            </a:r>
            <a:endParaRPr lang="es-PE" sz="2200" dirty="0">
              <a:solidFill>
                <a:srgbClr val="000000"/>
              </a:solidFill>
              <a:latin typeface="Arial" charset="0"/>
            </a:endParaRPr>
          </a:p>
          <a:p>
            <a:pPr marL="363538" indent="-363538"/>
            <a:r>
              <a:rPr lang="es-ES" sz="2200" dirty="0">
                <a:solidFill>
                  <a:srgbClr val="000000"/>
                </a:solidFill>
                <a:latin typeface="Arial" charset="0"/>
              </a:rPr>
              <a:t>D. Enfermería y Administración Hospitalaria”.</a:t>
            </a:r>
            <a:endParaRPr lang="es-PE" sz="2200" dirty="0">
              <a:solidFill>
                <a:srgbClr val="000000"/>
              </a:solidFill>
              <a:latin typeface="Arial" charset="0"/>
            </a:endParaRPr>
          </a:p>
        </p:txBody>
      </p:sp>
    </p:spTree>
    <p:extLst>
      <p:ext uri="{BB962C8B-B14F-4D97-AF65-F5344CB8AC3E}">
        <p14:creationId xmlns:p14="http://schemas.microsoft.com/office/powerpoint/2010/main" val="1141805027"/>
      </p:ext>
    </p:extLst>
  </p:cSld>
  <p:clrMapOvr>
    <a:masterClrMapping/>
  </p:clrMapOvr>
  <p:transition spd="med" advTm="51140">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59"/>
                                        </p:tgtEl>
                                        <p:attrNameLst>
                                          <p:attrName>style.visibility</p:attrName>
                                        </p:attrNameLst>
                                      </p:cBhvr>
                                      <p:to>
                                        <p:strVal val="visible"/>
                                      </p:to>
                                    </p:set>
                                    <p:animEffect transition="in" filter="fade">
                                      <p:cBhvr>
                                        <p:cTn id="7" dur="2000"/>
                                        <p:tgtEl>
                                          <p:spTgt spid="14359"/>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ppt_w</p:attrName>
                                        </p:attrNameLst>
                                      </p:cBhvr>
                                      <p:tavLst>
                                        <p:tav tm="0" fmla="#ppt_w*sin(2.5*pi*$)">
                                          <p:val>
                                            <p:fltVal val="0"/>
                                          </p:val>
                                        </p:tav>
                                        <p:tav tm="100000">
                                          <p:val>
                                            <p:fltVal val="1"/>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childTnLst>
                                </p:cTn>
                              </p:par>
                            </p:childTnLst>
                          </p:cTn>
                        </p:par>
                        <p:par>
                          <p:cTn id="17" fill="hold">
                            <p:stCondLst>
                              <p:cond delay="11500"/>
                            </p:stCondLst>
                            <p:childTnLst>
                              <p:par>
                                <p:cTn id="18" presetID="17" presetClass="entr" presetSubtype="4" fill="hold" grpId="0" nodeType="afterEffect">
                                  <p:stCondLst>
                                    <p:cond delay="0"/>
                                  </p:stCondLst>
                                  <p:iterate type="lt">
                                    <p:tmPct val="10000"/>
                                  </p:iterate>
                                  <p:childTnLst>
                                    <p:set>
                                      <p:cBhvr>
                                        <p:cTn id="19" dur="1" fill="hold">
                                          <p:stCondLst>
                                            <p:cond delay="0"/>
                                          </p:stCondLst>
                                        </p:cTn>
                                        <p:tgtEl>
                                          <p:spTgt spid="14340"/>
                                        </p:tgtEl>
                                        <p:attrNameLst>
                                          <p:attrName>style.visibility</p:attrName>
                                        </p:attrNameLst>
                                      </p:cBhvr>
                                      <p:to>
                                        <p:strVal val="visible"/>
                                      </p:to>
                                    </p:set>
                                    <p:anim calcmode="lin" valueType="num">
                                      <p:cBhvr>
                                        <p:cTn id="20" dur="500" fill="hold"/>
                                        <p:tgtEl>
                                          <p:spTgt spid="14340"/>
                                        </p:tgtEl>
                                        <p:attrNameLst>
                                          <p:attrName>ppt_x</p:attrName>
                                        </p:attrNameLst>
                                      </p:cBhvr>
                                      <p:tavLst>
                                        <p:tav tm="0">
                                          <p:val>
                                            <p:strVal val="#ppt_x"/>
                                          </p:val>
                                        </p:tav>
                                        <p:tav tm="100000">
                                          <p:val>
                                            <p:strVal val="#ppt_x"/>
                                          </p:val>
                                        </p:tav>
                                      </p:tavLst>
                                    </p:anim>
                                    <p:anim calcmode="lin" valueType="num">
                                      <p:cBhvr>
                                        <p:cTn id="21" dur="500" fill="hold"/>
                                        <p:tgtEl>
                                          <p:spTgt spid="14340"/>
                                        </p:tgtEl>
                                        <p:attrNameLst>
                                          <p:attrName>ppt_y</p:attrName>
                                        </p:attrNameLst>
                                      </p:cBhvr>
                                      <p:tavLst>
                                        <p:tav tm="0">
                                          <p:val>
                                            <p:strVal val="#ppt_y+#ppt_h/2"/>
                                          </p:val>
                                        </p:tav>
                                        <p:tav tm="100000">
                                          <p:val>
                                            <p:strVal val="#ppt_y"/>
                                          </p:val>
                                        </p:tav>
                                      </p:tavLst>
                                    </p:anim>
                                    <p:anim calcmode="lin" valueType="num">
                                      <p:cBhvr>
                                        <p:cTn id="22" dur="500" fill="hold"/>
                                        <p:tgtEl>
                                          <p:spTgt spid="14340"/>
                                        </p:tgtEl>
                                        <p:attrNameLst>
                                          <p:attrName>ppt_w</p:attrName>
                                        </p:attrNameLst>
                                      </p:cBhvr>
                                      <p:tavLst>
                                        <p:tav tm="0">
                                          <p:val>
                                            <p:strVal val="#ppt_w"/>
                                          </p:val>
                                        </p:tav>
                                        <p:tav tm="100000">
                                          <p:val>
                                            <p:strVal val="#ppt_w"/>
                                          </p:val>
                                        </p:tav>
                                      </p:tavLst>
                                    </p:anim>
                                    <p:anim calcmode="lin" valueType="num">
                                      <p:cBhvr>
                                        <p:cTn id="23" dur="500" fill="hold"/>
                                        <p:tgtEl>
                                          <p:spTgt spid="14340"/>
                                        </p:tgtEl>
                                        <p:attrNameLst>
                                          <p:attrName>ppt_h</p:attrName>
                                        </p:attrNameLst>
                                      </p:cBhvr>
                                      <p:tavLst>
                                        <p:tav tm="0">
                                          <p:val>
                                            <p:fltVal val="0"/>
                                          </p:val>
                                        </p:tav>
                                        <p:tav tm="100000">
                                          <p:val>
                                            <p:strVal val="#ppt_h"/>
                                          </p:val>
                                        </p:tav>
                                      </p:tavLst>
                                    </p:anim>
                                  </p:childTnLst>
                                </p:cTn>
                              </p:par>
                            </p:childTnLst>
                          </p:cTn>
                        </p:par>
                        <p:par>
                          <p:cTn id="24" fill="hold">
                            <p:stCondLst>
                              <p:cond delay="24450"/>
                            </p:stCondLst>
                            <p:childTnLst>
                              <p:par>
                                <p:cTn id="25" presetID="16" presetClass="entr" presetSubtype="21" fill="hold" nodeType="afterEffect">
                                  <p:stCondLst>
                                    <p:cond delay="0"/>
                                  </p:stCondLst>
                                  <p:childTnLst>
                                    <p:set>
                                      <p:cBhvr>
                                        <p:cTn id="26" dur="1" fill="hold">
                                          <p:stCondLst>
                                            <p:cond delay="0"/>
                                          </p:stCondLst>
                                        </p:cTn>
                                        <p:tgtEl>
                                          <p:spTgt spid="14356"/>
                                        </p:tgtEl>
                                        <p:attrNameLst>
                                          <p:attrName>style.visibility</p:attrName>
                                        </p:attrNameLst>
                                      </p:cBhvr>
                                      <p:to>
                                        <p:strVal val="visible"/>
                                      </p:to>
                                    </p:set>
                                    <p:animEffect transition="in" filter="barn(inVertical)">
                                      <p:cBhvr>
                                        <p:cTn id="27" dur="500"/>
                                        <p:tgtEl>
                                          <p:spTgt spid="14356"/>
                                        </p:tgtEl>
                                      </p:cBhvr>
                                    </p:animEffect>
                                  </p:childTnLst>
                                </p:cTn>
                              </p:par>
                            </p:childTnLst>
                          </p:cTn>
                        </p:par>
                        <p:par>
                          <p:cTn id="28" fill="hold">
                            <p:stCondLst>
                              <p:cond delay="24950"/>
                            </p:stCondLst>
                            <p:childTnLst>
                              <p:par>
                                <p:cTn id="29" presetID="6"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2" grpId="0"/>
      <p:bldP spid="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7" name="Group 7"/>
          <p:cNvGrpSpPr>
            <a:grpSpLocks/>
          </p:cNvGrpSpPr>
          <p:nvPr/>
        </p:nvGrpSpPr>
        <p:grpSpPr bwMode="auto">
          <a:xfrm>
            <a:off x="0" y="0"/>
            <a:ext cx="9144000" cy="6858000"/>
            <a:chOff x="0" y="0"/>
            <a:chExt cx="5760" cy="4320"/>
          </a:xfrm>
        </p:grpSpPr>
        <p:pic>
          <p:nvPicPr>
            <p:cNvPr id="15365" name="Picture 5" descr="lluvia6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 y="0"/>
              <a:ext cx="3107" cy="4320"/>
            </a:xfrm>
            <a:prstGeom prst="rect">
              <a:avLst/>
            </a:prstGeom>
            <a:solidFill>
              <a:srgbClr val="FFFFFF"/>
            </a:solidFill>
            <a:extLst/>
          </p:spPr>
        </p:pic>
        <p:sp>
          <p:nvSpPr>
            <p:cNvPr id="15366" name="Rectangle 6"/>
            <p:cNvSpPr>
              <a:spLocks noChangeArrowheads="1"/>
            </p:cNvSpPr>
            <p:nvPr/>
          </p:nvSpPr>
          <p:spPr bwMode="auto">
            <a:xfrm>
              <a:off x="0" y="0"/>
              <a:ext cx="2653"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grpSp>
      <p:sp>
        <p:nvSpPr>
          <p:cNvPr id="15364" name="Rectangle 4"/>
          <p:cNvSpPr>
            <a:spLocks noChangeArrowheads="1"/>
          </p:cNvSpPr>
          <p:nvPr/>
        </p:nvSpPr>
        <p:spPr bwMode="auto">
          <a:xfrm>
            <a:off x="374650" y="183704"/>
            <a:ext cx="851783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ES" sz="2400" dirty="0">
                <a:solidFill>
                  <a:srgbClr val="FFFFFF"/>
                </a:solidFill>
                <a:latin typeface="Arial" charset="0"/>
              </a:rPr>
              <a:t>La Facultad de Enfermería dispone de un buen </a:t>
            </a:r>
            <a:r>
              <a:rPr lang="es-ES" sz="2400" dirty="0">
                <a:solidFill>
                  <a:srgbClr val="0000FF"/>
                </a:solidFill>
                <a:latin typeface="Arial" charset="0"/>
              </a:rPr>
              <a:t>equipo de </a:t>
            </a:r>
            <a:r>
              <a:rPr lang="es-ES" sz="2400" dirty="0">
                <a:solidFill>
                  <a:srgbClr val="FFFFFF"/>
                </a:solidFill>
                <a:latin typeface="Arial" charset="0"/>
              </a:rPr>
              <a:t>material visual para objetivar la enseñanza, </a:t>
            </a:r>
            <a:r>
              <a:rPr lang="es-ES" sz="2400" dirty="0">
                <a:solidFill>
                  <a:srgbClr val="0000FF"/>
                </a:solidFill>
                <a:latin typeface="Arial" charset="0"/>
              </a:rPr>
              <a:t>una sala de </a:t>
            </a:r>
            <a:r>
              <a:rPr lang="es-ES" sz="2400" dirty="0">
                <a:solidFill>
                  <a:srgbClr val="FFFFFF"/>
                </a:solidFill>
                <a:latin typeface="Arial" charset="0"/>
              </a:rPr>
              <a:t>demostraciones bien equipada y una bibliote</a:t>
            </a:r>
            <a:r>
              <a:rPr lang="es-ES" sz="2400" dirty="0">
                <a:solidFill>
                  <a:srgbClr val="0000FF"/>
                </a:solidFill>
                <a:latin typeface="Arial" charset="0"/>
              </a:rPr>
              <a:t>ca especializada </a:t>
            </a:r>
            <a:r>
              <a:rPr lang="es-ES" sz="2400" dirty="0">
                <a:solidFill>
                  <a:srgbClr val="FFFFFF"/>
                </a:solidFill>
                <a:latin typeface="Arial" charset="0"/>
              </a:rPr>
              <a:t>con unos 500 libros”.</a:t>
            </a:r>
            <a:endParaRPr lang="es-PE" sz="2400" dirty="0">
              <a:solidFill>
                <a:srgbClr val="FFFFFF"/>
              </a:solidFill>
              <a:latin typeface="Arial" charset="0"/>
            </a:endParaRPr>
          </a:p>
          <a:p>
            <a:r>
              <a:rPr lang="es-ES" sz="2400" dirty="0">
                <a:solidFill>
                  <a:srgbClr val="FFFFFF"/>
                </a:solidFill>
                <a:latin typeface="Arial" charset="0"/>
              </a:rPr>
              <a:t>f) </a:t>
            </a:r>
            <a:r>
              <a:rPr lang="es-ES" sz="2400" dirty="0" smtClean="0">
                <a:solidFill>
                  <a:srgbClr val="FFFFFF"/>
                </a:solidFill>
                <a:latin typeface="Arial" charset="0"/>
              </a:rPr>
              <a:t>En </a:t>
            </a:r>
            <a:r>
              <a:rPr lang="es-ES" sz="2400" dirty="0">
                <a:solidFill>
                  <a:srgbClr val="FFFFFF"/>
                </a:solidFill>
                <a:latin typeface="Arial" charset="0"/>
              </a:rPr>
              <a:t>el documento “</a:t>
            </a:r>
            <a:r>
              <a:rPr lang="es-ES" sz="2400" b="1" dirty="0">
                <a:solidFill>
                  <a:srgbClr val="FFFFFF"/>
                </a:solidFill>
                <a:latin typeface="Arial" charset="0"/>
              </a:rPr>
              <a:t>RESPUESTA A LA ENCUESTA</a:t>
            </a:r>
            <a:r>
              <a:rPr lang="es-ES" sz="2400" dirty="0">
                <a:solidFill>
                  <a:srgbClr val="FFFFFF"/>
                </a:solidFill>
                <a:latin typeface="Arial" charset="0"/>
              </a:rPr>
              <a:t> – DIAGNÓSTICO DE LA UNIVERSIDAD” del año 1965 que no precisa mes ni día, se puede leer:</a:t>
            </a:r>
            <a:endParaRPr lang="es-PE" sz="2400" dirty="0">
              <a:solidFill>
                <a:srgbClr val="FFFFFF"/>
              </a:solidFill>
              <a:latin typeface="Arial" charset="0"/>
            </a:endParaRPr>
          </a:p>
          <a:p>
            <a:r>
              <a:rPr lang="es-ES" sz="2400" dirty="0">
                <a:solidFill>
                  <a:srgbClr val="FFFFFF"/>
                </a:solidFill>
                <a:latin typeface="Arial" charset="0"/>
              </a:rPr>
              <a:t>“La Universidad Santa María está organizada sobre la base de su Facultad de Humanidades, que es el ciclo prefacultativo de dos años, que seguirán todos los alumnos, antes de ingresar a las Facultades Profesionales. Doble es la importancia de este ciclo: por una parte, da una cultura general como base y contorno de cualquier  especialidad; y, por otro lado, su duración (dos años) dan la oportunidad para que  el alumno escoja acertadamente la especialidad facultativa que seguirá a partir del ercer año de estudios”.</a:t>
            </a:r>
            <a:endParaRPr lang="es-PE" sz="2400" dirty="0">
              <a:solidFill>
                <a:srgbClr val="FFFFFF"/>
              </a:solidFill>
              <a:latin typeface="Arial" charset="0"/>
            </a:endParaRPr>
          </a:p>
        </p:txBody>
      </p:sp>
      <p:sp>
        <p:nvSpPr>
          <p:cNvPr id="15368" name="Rectangle 8"/>
          <p:cNvSpPr>
            <a:spLocks noChangeArrowheads="1"/>
          </p:cNvSpPr>
          <p:nvPr/>
        </p:nvSpPr>
        <p:spPr bwMode="auto">
          <a:xfrm>
            <a:off x="93663" y="88900"/>
            <a:ext cx="8964612" cy="6669088"/>
          </a:xfrm>
          <a:prstGeom prst="rect">
            <a:avLst/>
          </a:prstGeom>
          <a:noFill/>
          <a:ln w="21272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15370" name="Ink 10"/>
              <p14:cNvContentPartPr>
                <a14:cpLocks xmlns:a14="http://schemas.microsoft.com/office/drawing/2010/main" noRot="1" noChangeAspect="1" noEditPoints="1" noChangeArrowheads="1" noChangeShapeType="1"/>
              </p14:cNvContentPartPr>
              <p14:nvPr/>
            </p14:nvContentPartPr>
            <p14:xfrm>
              <a:off x="776288" y="2054225"/>
              <a:ext cx="3617912" cy="214313"/>
            </p14:xfrm>
          </p:contentPart>
        </mc:Choice>
        <mc:Fallback xmlns="">
          <p:pic>
            <p:nvPicPr>
              <p:cNvPr id="15370" name="Ink 10"/>
              <p:cNvPicPr>
                <a:picLocks noRot="1" noChangeAspect="1" noEditPoints="1" noChangeArrowheads="1" noChangeShapeType="1"/>
              </p:cNvPicPr>
              <p:nvPr/>
            </p:nvPicPr>
            <p:blipFill>
              <a:blip r:embed="rId4"/>
              <a:stretch>
                <a:fillRect/>
              </a:stretch>
            </p:blipFill>
            <p:spPr>
              <a:xfrm>
                <a:off x="747849" y="1971977"/>
                <a:ext cx="3674791" cy="37906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1" name="Ink 11"/>
              <p14:cNvContentPartPr>
                <a14:cpLocks xmlns:a14="http://schemas.microsoft.com/office/drawing/2010/main" noRot="1" noChangeAspect="1" noEditPoints="1" noChangeArrowheads="1" noChangeShapeType="1"/>
              </p14:cNvContentPartPr>
              <p14:nvPr/>
            </p14:nvContentPartPr>
            <p14:xfrm>
              <a:off x="1223963" y="2205038"/>
              <a:ext cx="1587" cy="1587"/>
            </p14:xfrm>
          </p:contentPart>
        </mc:Choice>
        <mc:Fallback xmlns="">
          <p:pic>
            <p:nvPicPr>
              <p:cNvPr id="15371" name="Ink 11"/>
              <p:cNvPicPr>
                <a:picLocks noRot="1" noChangeAspect="1" noEditPoints="1" noChangeArrowheads="1" noChangeShapeType="1"/>
              </p:cNvPicPr>
              <p:nvPr/>
            </p:nvPicPr>
            <p:blipFill>
              <a:blip r:embed="rId6"/>
              <a:stretch>
                <a:fillRect/>
              </a:stretch>
            </p:blipFill>
            <p:spPr>
              <a:xfrm>
                <a:off x="1098590" y="1700372"/>
                <a:ext cx="252333" cy="101091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2" name="Ink 12"/>
              <p14:cNvContentPartPr>
                <a14:cpLocks xmlns:a14="http://schemas.microsoft.com/office/drawing/2010/main" noRot="1" noChangeAspect="1" noEditPoints="1" noChangeArrowheads="1" noChangeShapeType="1"/>
              </p14:cNvContentPartPr>
              <p14:nvPr/>
            </p14:nvContentPartPr>
            <p14:xfrm>
              <a:off x="1357313" y="2768600"/>
              <a:ext cx="2428875" cy="80963"/>
            </p14:xfrm>
          </p:contentPart>
        </mc:Choice>
        <mc:Fallback xmlns="">
          <p:pic>
            <p:nvPicPr>
              <p:cNvPr id="15372" name="Ink 12"/>
              <p:cNvPicPr>
                <a:picLocks noRot="1" noChangeAspect="1" noEditPoints="1" noChangeArrowheads="1" noChangeShapeType="1"/>
              </p:cNvPicPr>
              <p:nvPr/>
            </p:nvPicPr>
            <p:blipFill>
              <a:blip r:embed="rId8"/>
              <a:stretch>
                <a:fillRect/>
              </a:stretch>
            </p:blipFill>
            <p:spPr>
              <a:xfrm>
                <a:off x="1328874" y="2653661"/>
                <a:ext cx="2486114" cy="31047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5" name="Ink 15"/>
              <p14:cNvContentPartPr>
                <a14:cpLocks xmlns:a14="http://schemas.microsoft.com/office/drawing/2010/main" noRot="1" noChangeAspect="1" noEditPoints="1" noChangeArrowheads="1" noChangeShapeType="1"/>
              </p14:cNvContentPartPr>
              <p14:nvPr/>
            </p14:nvContentPartPr>
            <p14:xfrm>
              <a:off x="5527675" y="4081463"/>
              <a:ext cx="26988" cy="17462"/>
            </p14:xfrm>
          </p:contentPart>
        </mc:Choice>
        <mc:Fallback xmlns="">
          <p:pic>
            <p:nvPicPr>
              <p:cNvPr id="15375" name="Ink 15"/>
              <p:cNvPicPr>
                <a:picLocks noRot="1" noChangeAspect="1" noEditPoints="1" noChangeArrowheads="1" noChangeShapeType="1"/>
              </p:cNvPicPr>
              <p:nvPr/>
            </p:nvPicPr>
            <p:blipFill>
              <a:blip r:embed="rId10"/>
              <a:stretch>
                <a:fillRect/>
              </a:stretch>
            </p:blipFill>
            <p:spPr>
              <a:xfrm>
                <a:off x="5499248" y="3965777"/>
                <a:ext cx="83843" cy="24883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76" name="Ink 16"/>
              <p14:cNvContentPartPr>
                <a14:cpLocks xmlns:a14="http://schemas.microsoft.com/office/drawing/2010/main" noRot="1" noChangeAspect="1" noEditPoints="1" noChangeArrowheads="1" noChangeShapeType="1"/>
              </p14:cNvContentPartPr>
              <p14:nvPr/>
            </p14:nvContentPartPr>
            <p14:xfrm>
              <a:off x="3500438" y="5929313"/>
              <a:ext cx="1587" cy="1587"/>
            </p14:xfrm>
          </p:contentPart>
        </mc:Choice>
        <mc:Fallback xmlns="">
          <p:pic>
            <p:nvPicPr>
              <p:cNvPr id="15376" name="Ink 16"/>
              <p:cNvPicPr>
                <a:picLocks noRot="1" noChangeAspect="1" noEditPoints="1" noChangeArrowheads="1" noChangeShapeType="1"/>
              </p:cNvPicPr>
              <p:nvPr/>
            </p:nvPicPr>
            <p:blipFill>
              <a:blip r:embed="rId12"/>
              <a:stretch>
                <a:fillRect/>
              </a:stretch>
            </p:blipFill>
            <p:spPr>
              <a:xfrm>
                <a:off x="3375065" y="5424647"/>
                <a:ext cx="252333" cy="101091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80" name="Ink 20"/>
              <p14:cNvContentPartPr>
                <a14:cpLocks xmlns:a14="http://schemas.microsoft.com/office/drawing/2010/main" noRot="1" noChangeAspect="1" noEditPoints="1" noChangeArrowheads="1" noChangeShapeType="1"/>
              </p14:cNvContentPartPr>
              <p14:nvPr/>
            </p14:nvContentPartPr>
            <p14:xfrm>
              <a:off x="1268413" y="2803525"/>
              <a:ext cx="1587" cy="1588"/>
            </p14:xfrm>
          </p:contentPart>
        </mc:Choice>
        <mc:Fallback xmlns="">
          <p:pic>
            <p:nvPicPr>
              <p:cNvPr id="15380" name="Ink 20"/>
              <p:cNvPicPr>
                <a:picLocks noRot="1" noChangeAspect="1" noEditPoints="1" noChangeArrowheads="1" noChangeShapeType="1"/>
              </p:cNvPicPr>
              <p:nvPr/>
            </p:nvPicPr>
            <p:blipFill>
              <a:blip r:embed="rId12"/>
              <a:stretch>
                <a:fillRect/>
              </a:stretch>
            </p:blipFill>
            <p:spPr>
              <a:xfrm>
                <a:off x="1143040" y="2298541"/>
                <a:ext cx="252333" cy="10115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84" name="Ink 24"/>
              <p14:cNvContentPartPr>
                <a14:cpLocks xmlns:a14="http://schemas.microsoft.com/office/drawing/2010/main" noRot="1" noChangeAspect="1" noEditPoints="1" noChangeArrowheads="1" noChangeShapeType="1"/>
              </p14:cNvContentPartPr>
              <p14:nvPr/>
            </p14:nvContentPartPr>
            <p14:xfrm>
              <a:off x="2652713" y="1758950"/>
              <a:ext cx="419100" cy="46038"/>
            </p14:xfrm>
          </p:contentPart>
        </mc:Choice>
        <mc:Fallback xmlns="">
          <p:pic>
            <p:nvPicPr>
              <p:cNvPr id="15384" name="Ink 24"/>
              <p:cNvPicPr>
                <a:picLocks noRot="1" noChangeAspect="1" noEditPoints="1" noChangeArrowheads="1" noChangeShapeType="1"/>
              </p:cNvPicPr>
              <p:nvPr/>
            </p:nvPicPr>
            <p:blipFill>
              <a:blip r:embed="rId15"/>
              <a:stretch>
                <a:fillRect/>
              </a:stretch>
            </p:blipFill>
            <p:spPr>
              <a:xfrm>
                <a:off x="2624269" y="1643674"/>
                <a:ext cx="475988" cy="276591"/>
              </a:xfrm>
              <a:prstGeom prst="rect">
                <a:avLst/>
              </a:prstGeom>
            </p:spPr>
          </p:pic>
        </mc:Fallback>
      </mc:AlternateContent>
    </p:spTree>
    <p:extLst>
      <p:ext uri="{BB962C8B-B14F-4D97-AF65-F5344CB8AC3E}">
        <p14:creationId xmlns:p14="http://schemas.microsoft.com/office/powerpoint/2010/main" val="2616597321"/>
      </p:ext>
    </p:extLst>
  </p:cSld>
  <p:clrMapOvr>
    <a:masterClrMapping/>
  </p:clrMapOvr>
  <p:transition spd="med" advTm="39113">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Horizontal)">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1043608" y="2499577"/>
            <a:ext cx="709228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dirty="0">
                <a:solidFill>
                  <a:srgbClr val="000000"/>
                </a:solidFill>
                <a:latin typeface="Arial" charset="0"/>
              </a:rPr>
              <a:t>“RECTOR.- R.P. William Morris.- Docencia 35 años.- Plazo de la Rectoría: 5 años.</a:t>
            </a:r>
            <a:endParaRPr lang="es-PE" dirty="0">
              <a:solidFill>
                <a:srgbClr val="000000"/>
              </a:solidFill>
              <a:latin typeface="Arial" charset="0"/>
            </a:endParaRPr>
          </a:p>
          <a:p>
            <a:r>
              <a:rPr lang="es-ES" dirty="0">
                <a:solidFill>
                  <a:srgbClr val="000000"/>
                </a:solidFill>
                <a:latin typeface="Arial" charset="0"/>
              </a:rPr>
              <a:t>DECANO DE LA FACULTAD DE HUMANIDADES. Dr. Gustavo Quintanilla Paulet.- Doctor en Letras.- 10 años de docencia universitaria.- Plazo: 5 años.</a:t>
            </a:r>
            <a:endParaRPr lang="es-PE" dirty="0">
              <a:solidFill>
                <a:srgbClr val="000000"/>
              </a:solidFill>
              <a:latin typeface="Arial" charset="0"/>
            </a:endParaRPr>
          </a:p>
          <a:p>
            <a:r>
              <a:rPr lang="es-ES" dirty="0">
                <a:solidFill>
                  <a:srgbClr val="000000"/>
                </a:solidFill>
                <a:latin typeface="Arial" charset="0"/>
              </a:rPr>
              <a:t>DECANO DE LA FACULTAD DE DERECHO.- Dr. Juan Manuel Polar Ugarteche.- Doctor en Derecho.- 30 años de docencia universitaria y secundaria.- Plazo: 5 años.</a:t>
            </a:r>
          </a:p>
          <a:p>
            <a:r>
              <a:rPr lang="es-ES" dirty="0">
                <a:solidFill>
                  <a:srgbClr val="000000"/>
                </a:solidFill>
                <a:latin typeface="Arial" charset="0"/>
              </a:rPr>
              <a:t>DECANO DE LA FACULTAD DE EDUCACIÓN.- Sr. Manuel Veramendi e Hidalgo.- Profesor de Educación Secundaria.- veintidós años de docencia universitaria (San Agustín de Arequipa, treinta y cuatro de docencia secundaria oficial.- Plazo: 5 años.</a:t>
            </a:r>
            <a:endParaRPr lang="es-PE" dirty="0">
              <a:solidFill>
                <a:srgbClr val="000000"/>
              </a:solidFill>
              <a:latin typeface="Arial" charset="0"/>
            </a:endParaRPr>
          </a:p>
          <a:p>
            <a:endParaRPr lang="es-PE" dirty="0">
              <a:solidFill>
                <a:srgbClr val="000000"/>
              </a:solidFill>
              <a:latin typeface="Arial" charset="0"/>
            </a:endParaRPr>
          </a:p>
        </p:txBody>
      </p:sp>
      <p:pic>
        <p:nvPicPr>
          <p:cNvPr id="16396" name="Picture 12" descr="lluviaaaaa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3024188" cy="2017712"/>
          </a:xfrm>
          <a:prstGeom prst="rect">
            <a:avLst/>
          </a:prstGeom>
          <a:noFill/>
          <a:extLst>
            <a:ext uri="{909E8E84-426E-40DD-AFC4-6F175D3DCCD1}">
              <a14:hiddenFill xmlns:a14="http://schemas.microsoft.com/office/drawing/2010/main">
                <a:solidFill>
                  <a:srgbClr val="FFFFFF"/>
                </a:solidFill>
              </a14:hiddenFill>
            </a:ext>
          </a:extLst>
        </p:spPr>
      </p:pic>
      <p:sp>
        <p:nvSpPr>
          <p:cNvPr id="16397" name="Rectangle 13"/>
          <p:cNvSpPr>
            <a:spLocks noChangeArrowheads="1"/>
          </p:cNvSpPr>
          <p:nvPr/>
        </p:nvSpPr>
        <p:spPr bwMode="auto">
          <a:xfrm>
            <a:off x="93663" y="88900"/>
            <a:ext cx="8964612" cy="6669088"/>
          </a:xfrm>
          <a:prstGeom prst="rect">
            <a:avLst/>
          </a:prstGeom>
          <a:noFill/>
          <a:ln w="21272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sp>
        <p:nvSpPr>
          <p:cNvPr id="2" name="1 Rectángulo"/>
          <p:cNvSpPr/>
          <p:nvPr/>
        </p:nvSpPr>
        <p:spPr>
          <a:xfrm>
            <a:off x="3707756" y="1022249"/>
            <a:ext cx="4428132" cy="1477328"/>
          </a:xfrm>
          <a:prstGeom prst="rect">
            <a:avLst/>
          </a:prstGeom>
        </p:spPr>
        <p:txBody>
          <a:bodyPr wrap="square">
            <a:spAutoFit/>
          </a:bodyPr>
          <a:lstStyle/>
          <a:p>
            <a:r>
              <a:rPr lang="es-ES" dirty="0">
                <a:solidFill>
                  <a:srgbClr val="000000"/>
                </a:solidFill>
                <a:latin typeface="Arial" charset="0"/>
              </a:rPr>
              <a:t>En este mismo documento se hace referencia explícita, por primera vez, a la composición estructural que tenía la Universidad </a:t>
            </a:r>
            <a:r>
              <a:rPr lang="es-ES" dirty="0" smtClean="0">
                <a:solidFill>
                  <a:srgbClr val="000000"/>
                </a:solidFill>
                <a:latin typeface="Arial" charset="0"/>
              </a:rPr>
              <a:t>en el </a:t>
            </a:r>
            <a:r>
              <a:rPr lang="es-ES" dirty="0">
                <a:solidFill>
                  <a:srgbClr val="000000"/>
                </a:solidFill>
                <a:latin typeface="Arial" charset="0"/>
              </a:rPr>
              <a:t>año 1965, pues se describe que las autoridades son:</a:t>
            </a:r>
            <a:endParaRPr lang="es-PE" dirty="0">
              <a:solidFill>
                <a:srgbClr val="000000"/>
              </a:solidFill>
              <a:latin typeface="Arial" charset="0"/>
            </a:endParaRPr>
          </a:p>
        </p:txBody>
      </p:sp>
    </p:spTree>
    <p:extLst>
      <p:ext uri="{BB962C8B-B14F-4D97-AF65-F5344CB8AC3E}">
        <p14:creationId xmlns:p14="http://schemas.microsoft.com/office/powerpoint/2010/main" val="1930836599"/>
      </p:ext>
    </p:extLst>
  </p:cSld>
  <p:clrMapOvr>
    <a:masterClrMapping/>
  </p:clrMapOvr>
  <p:transition spd="med" advTm="58978">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p:cTn id="7" dur="3000" fill="hold"/>
                                        <p:tgtEl>
                                          <p:spTgt spid="16396"/>
                                        </p:tgtEl>
                                        <p:attrNameLst>
                                          <p:attrName>ppt_w</p:attrName>
                                        </p:attrNameLst>
                                      </p:cBhvr>
                                      <p:tavLst>
                                        <p:tav tm="0">
                                          <p:val>
                                            <p:strVal val="#ppt_w*0.05"/>
                                          </p:val>
                                        </p:tav>
                                        <p:tav tm="100000">
                                          <p:val>
                                            <p:strVal val="#ppt_w"/>
                                          </p:val>
                                        </p:tav>
                                      </p:tavLst>
                                    </p:anim>
                                    <p:anim calcmode="lin" valueType="num">
                                      <p:cBhvr>
                                        <p:cTn id="8" dur="3000" fill="hold"/>
                                        <p:tgtEl>
                                          <p:spTgt spid="16396"/>
                                        </p:tgtEl>
                                        <p:attrNameLst>
                                          <p:attrName>ppt_h</p:attrName>
                                        </p:attrNameLst>
                                      </p:cBhvr>
                                      <p:tavLst>
                                        <p:tav tm="0">
                                          <p:val>
                                            <p:strVal val="#ppt_h"/>
                                          </p:val>
                                        </p:tav>
                                        <p:tav tm="100000">
                                          <p:val>
                                            <p:strVal val="#ppt_h"/>
                                          </p:val>
                                        </p:tav>
                                      </p:tavLst>
                                    </p:anim>
                                    <p:anim calcmode="lin" valueType="num">
                                      <p:cBhvr>
                                        <p:cTn id="9" dur="3000" fill="hold"/>
                                        <p:tgtEl>
                                          <p:spTgt spid="16396"/>
                                        </p:tgtEl>
                                        <p:attrNameLst>
                                          <p:attrName>ppt_x</p:attrName>
                                        </p:attrNameLst>
                                      </p:cBhvr>
                                      <p:tavLst>
                                        <p:tav tm="0">
                                          <p:val>
                                            <p:strVal val="#ppt_x-.2"/>
                                          </p:val>
                                        </p:tav>
                                        <p:tav tm="100000">
                                          <p:val>
                                            <p:strVal val="#ppt_x"/>
                                          </p:val>
                                        </p:tav>
                                      </p:tavLst>
                                    </p:anim>
                                    <p:anim calcmode="lin" valueType="num">
                                      <p:cBhvr>
                                        <p:cTn id="10" dur="3000" fill="hold"/>
                                        <p:tgtEl>
                                          <p:spTgt spid="16396"/>
                                        </p:tgtEl>
                                        <p:attrNameLst>
                                          <p:attrName>ppt_y</p:attrName>
                                        </p:attrNameLst>
                                      </p:cBhvr>
                                      <p:tavLst>
                                        <p:tav tm="0">
                                          <p:val>
                                            <p:strVal val="#ppt_y"/>
                                          </p:val>
                                        </p:tav>
                                        <p:tav tm="100000">
                                          <p:val>
                                            <p:strVal val="#ppt_y"/>
                                          </p:val>
                                        </p:tav>
                                      </p:tavLst>
                                    </p:anim>
                                    <p:animEffect transition="in" filter="fade">
                                      <p:cBhvr>
                                        <p:cTn id="11" dur="3000"/>
                                        <p:tgtEl>
                                          <p:spTgt spid="16396"/>
                                        </p:tgtEl>
                                      </p:cBhvr>
                                    </p:animEffect>
                                  </p:childTnLst>
                                </p:cTn>
                              </p:par>
                            </p:childTnLst>
                          </p:cTn>
                        </p:par>
                        <p:par>
                          <p:cTn id="12" fill="hold">
                            <p:stCondLst>
                              <p:cond delay="3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6388"/>
                                        </p:tgtEl>
                                        <p:attrNameLst>
                                          <p:attrName>style.visibility</p:attrName>
                                        </p:attrNameLst>
                                      </p:cBhvr>
                                      <p:to>
                                        <p:strVal val="visible"/>
                                      </p:to>
                                    </p:set>
                                    <p:anim calcmode="lin" valueType="num">
                                      <p:cBhvr>
                                        <p:cTn id="18" dur="2000" fill="hold"/>
                                        <p:tgtEl>
                                          <p:spTgt spid="16388"/>
                                        </p:tgtEl>
                                        <p:attrNameLst>
                                          <p:attrName>ppt_w</p:attrName>
                                        </p:attrNameLst>
                                      </p:cBhvr>
                                      <p:tavLst>
                                        <p:tav tm="0">
                                          <p:val>
                                            <p:strVal val="#ppt_w*0.70"/>
                                          </p:val>
                                        </p:tav>
                                        <p:tav tm="100000">
                                          <p:val>
                                            <p:strVal val="#ppt_w"/>
                                          </p:val>
                                        </p:tav>
                                      </p:tavLst>
                                    </p:anim>
                                    <p:anim calcmode="lin" valueType="num">
                                      <p:cBhvr>
                                        <p:cTn id="19" dur="2000" fill="hold"/>
                                        <p:tgtEl>
                                          <p:spTgt spid="16388"/>
                                        </p:tgtEl>
                                        <p:attrNameLst>
                                          <p:attrName>ppt_h</p:attrName>
                                        </p:attrNameLst>
                                      </p:cBhvr>
                                      <p:tavLst>
                                        <p:tav tm="0">
                                          <p:val>
                                            <p:strVal val="#ppt_h"/>
                                          </p:val>
                                        </p:tav>
                                        <p:tav tm="100000">
                                          <p:val>
                                            <p:strVal val="#ppt_h"/>
                                          </p:val>
                                        </p:tav>
                                      </p:tavLst>
                                    </p:anim>
                                    <p:animEffect transition="in" filter="fade">
                                      <p:cBhvr>
                                        <p:cTn id="20"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12292" name="Picture 4" descr="huevo amanece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215516" y="202347"/>
            <a:ext cx="871296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effectLst/>
                <a:uLnTx/>
                <a:uFillTx/>
              </a:rPr>
              <a:t>DECANO DE LA FACULTAD DE CIENCIAS EDCONÓMICAS.-  Dr. Arturo Bouroncle Peralta.- Abogado.- Dos años de docencia universitaria.- Plazo: 5 años.</a:t>
            </a:r>
            <a:endParaRPr kumimoji="0" lang="es-PE" sz="20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effectLst/>
                <a:uLnTx/>
                <a:uFillTx/>
              </a:rPr>
              <a:t>DECANO DE LA FACULTAD DE ENFERMERÍA.- </a:t>
            </a:r>
            <a:r>
              <a:rPr kumimoji="0" lang="es-ES" sz="2000" b="0" i="0" u="none" strike="noStrike" kern="0" cap="none" spc="0" normalizeH="0" baseline="0" noProof="0" dirty="0">
                <a:ln>
                  <a:noFill/>
                </a:ln>
                <a:solidFill>
                  <a:srgbClr val="0000FF"/>
                </a:solidFill>
                <a:effectLst/>
                <a:uLnTx/>
                <a:uFillTx/>
              </a:rPr>
              <a:t>R. M. Cristóforis Deneke M. S. M.- Master y Enfermera por universidades alemanas.- Veinticinco años de docencia en la Escuela de Enfermeras del Hospital Obrero de Lima, donde fue Directora.- Plazo: 5 años.</a:t>
            </a:r>
            <a:endParaRPr kumimoji="0" lang="es-PE" sz="2000" b="0" i="0" u="none" strike="noStrike" kern="0" cap="none" spc="0" normalizeH="0" baseline="0" noProof="0" dirty="0">
              <a:ln>
                <a:noFill/>
              </a:ln>
              <a:solidFill>
                <a:srgbClr val="0000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effectLst/>
                <a:uLnTx/>
                <a:uFillTx/>
              </a:rPr>
              <a:t>DECANO DE LA FACULTAD DE ODONTOLOGÍA.- Dr. Héctor Guillen C. Plazo: 5 años</a:t>
            </a:r>
            <a:endParaRPr kumimoji="0" lang="es-PE" sz="20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rgbClr val="0000FF"/>
                </a:solidFill>
                <a:effectLst/>
                <a:uLnTx/>
                <a:uFillTx/>
              </a:rPr>
              <a:t>DIRECTOR ESCUELA SUPERIOR DE PERIODISMO.- R. P. Buenaventura Parodi O. F. M.- Quince años de docencia universitaria.- sociólogo.- Plazo: 5 años</a:t>
            </a:r>
            <a:r>
              <a:rPr kumimoji="0" lang="es-ES" sz="2000" b="0" i="0" u="none" strike="noStrike" kern="0" cap="none" spc="0" normalizeH="0" baseline="0" noProof="0" dirty="0">
                <a:ln>
                  <a:noFill/>
                </a:ln>
                <a:solidFill>
                  <a:schemeClr val="bg1"/>
                </a:solidFill>
                <a:effectLst/>
                <a:uLnTx/>
                <a:uFillTx/>
              </a:rPr>
              <a:t>.</a:t>
            </a:r>
            <a:endParaRPr kumimoji="0" lang="es-PE" sz="20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effectLst/>
                <a:uLnTx/>
                <a:uFillTx/>
              </a:rPr>
              <a:t>DIRECTORA ESCUELA NORMAL.- R. M.  Soledad García Muñoz. Estudios Superiores.- veinticinco </a:t>
            </a:r>
            <a:r>
              <a:rPr kumimoji="0" lang="es-ES" sz="2000" b="0" i="0" u="none" strike="noStrike" kern="0" cap="none" spc="0" normalizeH="0" baseline="0" noProof="0" dirty="0" smtClean="0">
                <a:ln>
                  <a:noFill/>
                </a:ln>
                <a:effectLst/>
                <a:uLnTx/>
                <a:uFillTx/>
              </a:rPr>
              <a:t>años </a:t>
            </a:r>
            <a:r>
              <a:rPr kumimoji="0" lang="es-ES" sz="2000" b="0" i="0" u="none" strike="noStrike" kern="0" cap="none" spc="0" normalizeH="0" baseline="0" noProof="0" dirty="0">
                <a:ln>
                  <a:noFill/>
                </a:ln>
                <a:effectLst/>
                <a:uLnTx/>
                <a:uFillTx/>
              </a:rPr>
              <a:t>de docencia.- 5 años.</a:t>
            </a:r>
            <a:endParaRPr kumimoji="0" lang="es-PE" sz="20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effectLst/>
                <a:uLnTx/>
                <a:uFillTx/>
              </a:rPr>
              <a:t>DIRECTORA Escuela de Asistencia Social y Educación Familiar.- Srta.”. el </a:t>
            </a:r>
            <a:r>
              <a:rPr kumimoji="0" lang="es-ES" sz="2000" b="0" i="0" u="none" strike="noStrike" kern="0" cap="none" spc="0" normalizeH="0" baseline="0" noProof="0" dirty="0">
                <a:ln>
                  <a:noFill/>
                </a:ln>
                <a:solidFill>
                  <a:schemeClr val="bg1"/>
                </a:solidFill>
                <a:effectLst/>
                <a:uLnTx/>
                <a:uFillTx/>
              </a:rPr>
              <a:t>nombre de la directora </a:t>
            </a:r>
            <a:r>
              <a:rPr kumimoji="0" lang="es-ES" sz="2000" b="0" i="0" u="none" strike="noStrike" kern="0" cap="none" spc="0" normalizeH="0" baseline="0" noProof="0" dirty="0">
                <a:ln>
                  <a:noFill/>
                </a:ln>
                <a:effectLst/>
                <a:uLnTx/>
                <a:uFillTx/>
              </a:rPr>
              <a:t>y Fundadora de la Escuela de Asistencia Social fue </a:t>
            </a:r>
            <a:r>
              <a:rPr kumimoji="0" lang="es-ES" sz="2000" b="0" i="0" u="none" strike="noStrike" kern="0" cap="none" spc="0" normalizeH="0" baseline="0" noProof="0" dirty="0">
                <a:ln>
                  <a:noFill/>
                </a:ln>
                <a:solidFill>
                  <a:schemeClr val="bg1"/>
                </a:solidFill>
                <a:effectLst/>
                <a:uLnTx/>
                <a:uFillTx/>
              </a:rPr>
              <a:t>la Srta. Marcela Gonzales.</a:t>
            </a:r>
            <a:endParaRPr kumimoji="0" lang="es-PE" sz="20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chemeClr val="bg1"/>
                </a:solidFill>
                <a:effectLst/>
                <a:uLnTx/>
                <a:uFillTx/>
              </a:rPr>
              <a:t>Más adelante, al hablar de los planes de estudio de cada Facultad y Escuela, hace el siguiente acento: “Todas las facultades organizarán oportunamente el curso doctoral cuya duración será de un año</a:t>
            </a:r>
            <a:r>
              <a:rPr kumimoji="0" lang="es-ES" sz="2000" b="0" i="0" u="none" strike="noStrike" kern="0" cap="none" spc="0" normalizeH="0" baseline="0" noProof="0" dirty="0" smtClean="0">
                <a:ln>
                  <a:noFill/>
                </a:ln>
                <a:solidFill>
                  <a:schemeClr val="bg1"/>
                </a:solidFill>
                <a:effectLst/>
                <a:uLnTx/>
                <a:uFillTx/>
              </a:rPr>
              <a:t>”.:</a:t>
            </a:r>
            <a:endParaRPr kumimoji="0" lang="es-PE" sz="2000" b="0" i="0" u="none" strike="noStrike" kern="0" cap="none" spc="0" normalizeH="0" baseline="0" noProof="0" dirty="0">
              <a:ln>
                <a:noFill/>
              </a:ln>
              <a:solidFill>
                <a:schemeClr val="bg1"/>
              </a:solidFill>
              <a:effectLst/>
              <a:uLnTx/>
              <a:uFillTx/>
            </a:endParaRPr>
          </a:p>
        </p:txBody>
      </p:sp>
      <p:sp>
        <p:nvSpPr>
          <p:cNvPr id="2" name="1 Marcador de pie de página"/>
          <p:cNvSpPr>
            <a:spLocks noGrp="1"/>
          </p:cNvSpPr>
          <p:nvPr>
            <p:ph type="ftr" sz="quarter" idx="11"/>
          </p:nvPr>
        </p:nvSpPr>
        <p:spPr>
          <a:xfrm>
            <a:off x="6032884" y="6442436"/>
            <a:ext cx="2895600" cy="476250"/>
          </a:xfrm>
        </p:spPr>
        <p:txBody>
          <a:bodyPr/>
          <a:lstStyle/>
          <a:p>
            <a:r>
              <a:rPr lang="es-ES" dirty="0" smtClean="0">
                <a:solidFill>
                  <a:schemeClr val="bg1"/>
                </a:solidFill>
              </a:rPr>
              <a:t>Ramón R. Abarca Fernández</a:t>
            </a:r>
            <a:endParaRPr lang="es-ES" dirty="0">
              <a:solidFill>
                <a:schemeClr val="bg1"/>
              </a:solidFill>
            </a:endParaRPr>
          </a:p>
        </p:txBody>
      </p:sp>
    </p:spTree>
  </p:cSld>
  <p:clrMapOvr>
    <a:masterClrMapping/>
  </p:clrMapOvr>
  <p:transition spd="med" advClick="0" advTm="3839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29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29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29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2" presetClass="entr" presetSubtype="3"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1+#ppt_w/2"/>
                                          </p:val>
                                        </p:tav>
                                        <p:tav tm="100000">
                                          <p:val>
                                            <p:strVal val="#ppt_x"/>
                                          </p:val>
                                        </p:tav>
                                      </p:tavLst>
                                    </p:anim>
                                    <p:anim calcmode="lin" valueType="num">
                                      <p:cBhvr additive="base">
                                        <p:cTn id="15"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13316" name="Picture 4" descr="treasure-island"/>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436262" y="430962"/>
            <a:ext cx="8456218"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500" b="1" i="0" u="none" strike="noStrike" kern="0" cap="none" spc="0" normalizeH="0" baseline="0" noProof="0" dirty="0">
                <a:ln>
                  <a:noFill/>
                </a:ln>
                <a:solidFill>
                  <a:srgbClr val="FFFFFF"/>
                </a:solidFill>
                <a:effectLst/>
                <a:uLnTx/>
                <a:uFillTx/>
              </a:rPr>
              <a:t>DE 1966 A 1970</a:t>
            </a:r>
            <a:endParaRPr kumimoji="0" lang="es-PE" sz="25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500" b="0" i="0" u="none" strike="noStrike" kern="0" cap="none" spc="0" normalizeH="0" baseline="0" noProof="0" dirty="0">
                <a:ln>
                  <a:noFill/>
                </a:ln>
                <a:solidFill>
                  <a:sysClr val="windowText" lastClr="000000"/>
                </a:solidFill>
                <a:effectLst/>
                <a:uLnTx/>
                <a:uFillTx/>
              </a:rPr>
              <a:t> </a:t>
            </a:r>
            <a:endParaRPr kumimoji="0" lang="es-PE" sz="25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500" b="0" i="0" u="none" strike="noStrike" kern="0" cap="none" spc="0" normalizeH="0" baseline="0" noProof="0" dirty="0" smtClean="0">
                <a:ln>
                  <a:noFill/>
                </a:ln>
                <a:solidFill>
                  <a:srgbClr val="0000FF"/>
                </a:solidFill>
                <a:effectLst/>
                <a:uLnTx/>
                <a:uFillTx/>
              </a:rPr>
              <a:t>a. En </a:t>
            </a:r>
            <a:r>
              <a:rPr kumimoji="0" lang="es-ES" sz="2500" b="0" i="0" u="none" strike="noStrike" kern="0" cap="none" spc="0" normalizeH="0" baseline="0" noProof="0" dirty="0">
                <a:ln>
                  <a:noFill/>
                </a:ln>
                <a:solidFill>
                  <a:srgbClr val="0000FF"/>
                </a:solidFill>
                <a:effectLst/>
                <a:uLnTx/>
                <a:uFillTx/>
              </a:rPr>
              <a:t>el </a:t>
            </a:r>
            <a:r>
              <a:rPr kumimoji="0" lang="es-ES" sz="2500" b="1" i="0" u="none" strike="noStrike" kern="0" cap="none" spc="0" normalizeH="0" baseline="0" noProof="0" dirty="0">
                <a:ln>
                  <a:noFill/>
                </a:ln>
                <a:solidFill>
                  <a:srgbClr val="0000FF"/>
                </a:solidFill>
                <a:effectLst/>
                <a:uLnTx/>
                <a:uFillTx/>
              </a:rPr>
              <a:t>Memorandum</a:t>
            </a:r>
            <a:r>
              <a:rPr kumimoji="0" lang="es-ES" sz="2500" b="0" i="0" u="none" strike="noStrike" kern="0" cap="none" spc="0" normalizeH="0" baseline="0" noProof="0" dirty="0">
                <a:ln>
                  <a:noFill/>
                </a:ln>
                <a:solidFill>
                  <a:srgbClr val="0000FF"/>
                </a:solidFill>
                <a:effectLst/>
                <a:uLnTx/>
                <a:uFillTx/>
              </a:rPr>
              <a:t> del 8 de diciembre de 1966 dirigido a “nuestros </a:t>
            </a:r>
            <a:r>
              <a:rPr kumimoji="0" lang="es-ES" sz="2500" b="1" i="0" u="none" strike="noStrike" kern="0" cap="none" spc="0" normalizeH="0" baseline="0" noProof="0" dirty="0">
                <a:ln>
                  <a:noFill/>
                </a:ln>
                <a:solidFill>
                  <a:srgbClr val="0000FF"/>
                </a:solidFill>
                <a:effectLst/>
                <a:uLnTx/>
                <a:uFillTx/>
              </a:rPr>
              <a:t>benefactores y amigos de la Universidad</a:t>
            </a:r>
            <a:r>
              <a:rPr kumimoji="0" lang="es-ES" sz="2500" b="0" i="0" u="none" strike="noStrike" kern="0" cap="none" spc="0" normalizeH="0" baseline="0" noProof="0" dirty="0">
                <a:ln>
                  <a:noFill/>
                </a:ln>
                <a:solidFill>
                  <a:srgbClr val="0000FF"/>
                </a:solidFill>
                <a:effectLst/>
                <a:uLnTx/>
                <a:uFillTx/>
              </a:rPr>
              <a:t>”  manifiesta que “el espíritu que animó a su fundadores fue, pues, fundamentalmente, satisfacer tal necesidad de orden educacional que se ve notablemente corroborada con el aumento cada vez mayor de alumnos </a:t>
            </a:r>
            <a:r>
              <a:rPr kumimoji="0" lang="es-ES" sz="2500" b="0" i="0" u="none" strike="noStrike" kern="0" cap="none" spc="0" normalizeH="0" baseline="0" noProof="0" dirty="0">
                <a:ln>
                  <a:noFill/>
                </a:ln>
                <a:solidFill>
                  <a:schemeClr val="bg1"/>
                </a:solidFill>
                <a:effectLst/>
                <a:uLnTx/>
                <a:uFillTx/>
              </a:rPr>
              <a:t>…”</a:t>
            </a:r>
            <a:endParaRPr kumimoji="0" lang="es-PE" sz="25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500" b="0" i="0" u="none" strike="noStrike" kern="0" cap="none" spc="0" normalizeH="0" baseline="0" noProof="0" dirty="0">
                <a:ln>
                  <a:noFill/>
                </a:ln>
                <a:solidFill>
                  <a:schemeClr val="bg1"/>
                </a:solidFill>
                <a:effectLst/>
                <a:uLnTx/>
                <a:uFillTx/>
              </a:rPr>
              <a:t> </a:t>
            </a:r>
            <a:endParaRPr kumimoji="0" lang="es-PE" sz="25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500" b="0" i="0" u="none" strike="noStrike" kern="0" cap="none" spc="0" normalizeH="0" baseline="0" noProof="0" dirty="0">
                <a:ln>
                  <a:noFill/>
                </a:ln>
                <a:solidFill>
                  <a:schemeClr val="bg1"/>
                </a:solidFill>
                <a:effectLst/>
                <a:uLnTx/>
                <a:uFillTx/>
              </a:rPr>
              <a:t>Al referirse al profesorado </a:t>
            </a:r>
            <a:r>
              <a:rPr kumimoji="0" lang="es-ES" sz="2500" b="0" i="0" u="none" strike="noStrike" kern="0" cap="none" spc="0" normalizeH="0" baseline="0" noProof="0" dirty="0">
                <a:ln>
                  <a:noFill/>
                </a:ln>
                <a:solidFill>
                  <a:srgbClr val="0000FF"/>
                </a:solidFill>
                <a:effectLst/>
                <a:uLnTx/>
                <a:uFillTx/>
              </a:rPr>
              <a:t>dice que en 1962 fueron 7 </a:t>
            </a:r>
            <a:r>
              <a:rPr kumimoji="0" lang="es-ES" sz="2500" b="0" i="0" u="none" strike="noStrike" kern="0" cap="none" spc="0" normalizeH="0" baseline="0" noProof="0" dirty="0">
                <a:ln>
                  <a:noFill/>
                </a:ln>
                <a:solidFill>
                  <a:schemeClr val="bg1"/>
                </a:solidFill>
                <a:effectLst/>
                <a:uLnTx/>
                <a:uFillTx/>
              </a:rPr>
              <a:t>peruanos y 3 extranjeros y, en </a:t>
            </a:r>
            <a:r>
              <a:rPr kumimoji="0" lang="es-ES" sz="2500" b="0" i="0" u="none" strike="noStrike" kern="0" cap="none" spc="0" normalizeH="0" baseline="0" noProof="0" dirty="0">
                <a:ln>
                  <a:noFill/>
                </a:ln>
                <a:solidFill>
                  <a:srgbClr val="0000FF"/>
                </a:solidFill>
                <a:effectLst/>
                <a:uLnTx/>
                <a:uFillTx/>
              </a:rPr>
              <a:t>1966, 68 peruanos y 24 </a:t>
            </a:r>
            <a:r>
              <a:rPr kumimoji="0" lang="es-ES" sz="2500" b="0" i="0" u="none" strike="noStrike" kern="0" cap="none" spc="0" normalizeH="0" baseline="0" noProof="0" dirty="0">
                <a:ln>
                  <a:noFill/>
                </a:ln>
                <a:solidFill>
                  <a:schemeClr val="bg1"/>
                </a:solidFill>
                <a:effectLst/>
                <a:uLnTx/>
                <a:uFillTx/>
              </a:rPr>
              <a:t>extranjeros. Luego añade “</a:t>
            </a:r>
            <a:r>
              <a:rPr kumimoji="0" lang="es-ES" sz="2500" b="0" i="0" u="none" strike="noStrike" kern="0" cap="none" spc="0" normalizeH="0" baseline="0" noProof="0" dirty="0">
                <a:ln>
                  <a:noFill/>
                </a:ln>
                <a:solidFill>
                  <a:srgbClr val="0000FF"/>
                </a:solidFill>
                <a:effectLst/>
                <a:uLnTx/>
                <a:uFillTx/>
              </a:rPr>
              <a:t>en estos cinco años de vida </a:t>
            </a:r>
            <a:r>
              <a:rPr kumimoji="0" lang="es-ES" sz="2500" b="0" i="0" u="none" strike="noStrike" kern="0" cap="none" spc="0" normalizeH="0" baseline="0" noProof="0" dirty="0">
                <a:ln>
                  <a:noFill/>
                </a:ln>
                <a:solidFill>
                  <a:schemeClr val="bg1"/>
                </a:solidFill>
                <a:effectLst/>
                <a:uLnTx/>
                <a:uFillTx/>
              </a:rPr>
              <a:t>universitaria, nuestra Institución </a:t>
            </a:r>
            <a:r>
              <a:rPr kumimoji="0" lang="es-ES" sz="2500" b="0" i="0" u="none" strike="noStrike" kern="0" cap="none" spc="0" normalizeH="0" baseline="0" noProof="0" dirty="0">
                <a:ln>
                  <a:noFill/>
                </a:ln>
                <a:solidFill>
                  <a:srgbClr val="0000FF"/>
                </a:solidFill>
                <a:effectLst/>
                <a:uLnTx/>
                <a:uFillTx/>
              </a:rPr>
              <a:t>ofrece ocho carreras, en </a:t>
            </a:r>
            <a:r>
              <a:rPr kumimoji="0" lang="es-ES" sz="2500" b="0" i="0" u="none" strike="noStrike" kern="0" cap="none" spc="0" normalizeH="0" baseline="0" noProof="0" dirty="0">
                <a:ln>
                  <a:noFill/>
                </a:ln>
                <a:solidFill>
                  <a:schemeClr val="bg1"/>
                </a:solidFill>
                <a:effectLst/>
                <a:uLnTx/>
                <a:uFillTx/>
              </a:rPr>
              <a:t>cuyas Facultades laboran tanto alumnos como profesores</a:t>
            </a:r>
            <a:r>
              <a:rPr kumimoji="0" lang="es-ES" sz="2500" b="0" i="0" u="none" strike="noStrike" kern="0" cap="none" spc="0" normalizeH="0" baseline="0" noProof="0" dirty="0">
                <a:ln>
                  <a:noFill/>
                </a:ln>
                <a:solidFill>
                  <a:srgbClr val="0000FF"/>
                </a:solidFill>
                <a:effectLst/>
                <a:uLnTx/>
                <a:uFillTx/>
              </a:rPr>
              <a:t>:</a:t>
            </a:r>
            <a:endParaRPr kumimoji="0" lang="es-PE" sz="2500" b="0" i="0" u="none" strike="noStrike" kern="0" cap="none" spc="0" normalizeH="0" baseline="0" noProof="0" dirty="0">
              <a:ln>
                <a:noFill/>
              </a:ln>
              <a:solidFill>
                <a:srgbClr val="0000FF"/>
              </a:solidFill>
              <a:effectLst/>
              <a:uLnTx/>
              <a:uFillTx/>
            </a:endParaRPr>
          </a:p>
        </p:txBody>
      </p:sp>
      <p:sp>
        <p:nvSpPr>
          <p:cNvPr id="2" name="1 Marcador de pie de página"/>
          <p:cNvSpPr>
            <a:spLocks noGrp="1"/>
          </p:cNvSpPr>
          <p:nvPr>
            <p:ph type="ftr" sz="quarter" idx="11"/>
          </p:nvPr>
        </p:nvSpPr>
        <p:spPr/>
        <p:txBody>
          <a:bodyPr/>
          <a:lstStyle/>
          <a:p>
            <a:r>
              <a:rPr lang="es-ES" dirty="0" smtClean="0"/>
              <a:t>Ramón R. Abarca Fernández</a:t>
            </a:r>
            <a:endParaRPr lang="es-ES" dirty="0"/>
          </a:p>
        </p:txBody>
      </p:sp>
    </p:spTree>
  </p:cSld>
  <p:clrMapOvr>
    <a:masterClrMapping/>
  </p:clrMapOvr>
  <p:transition spd="med" advClick="0" advTm="4100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out)">
                                      <p:cBhvr>
                                        <p:cTn id="7" dur="1000"/>
                                        <p:tgtEl>
                                          <p:spTgt spid="1331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600" decel="100000"/>
                                        <p:tgtEl>
                                          <p:spTgt spid="8"/>
                                        </p:tgtEl>
                                      </p:cBhvr>
                                    </p:animEffect>
                                    <p:anim calcmode="lin" valueType="num">
                                      <p:cBhvr>
                                        <p:cTn id="12" dur="1600" decel="100000" fill="hold"/>
                                        <p:tgtEl>
                                          <p:spTgt spid="8"/>
                                        </p:tgtEl>
                                        <p:attrNameLst>
                                          <p:attrName>style.rotation</p:attrName>
                                        </p:attrNameLst>
                                      </p:cBhvr>
                                      <p:tavLst>
                                        <p:tav tm="0">
                                          <p:val>
                                            <p:fltVal val="-90"/>
                                          </p:val>
                                        </p:tav>
                                        <p:tav tm="100000">
                                          <p:val>
                                            <p:fltVal val="0"/>
                                          </p:val>
                                        </p:tav>
                                      </p:tavLst>
                                    </p:anim>
                                    <p:anim calcmode="lin" valueType="num">
                                      <p:cBhvr>
                                        <p:cTn id="13" dur="1600" decel="100000" fill="hold"/>
                                        <p:tgtEl>
                                          <p:spTgt spid="8"/>
                                        </p:tgtEl>
                                        <p:attrNameLst>
                                          <p:attrName>ppt_x</p:attrName>
                                        </p:attrNameLst>
                                      </p:cBhvr>
                                      <p:tavLst>
                                        <p:tav tm="0">
                                          <p:val>
                                            <p:strVal val="#ppt_x+0.4"/>
                                          </p:val>
                                        </p:tav>
                                        <p:tav tm="100000">
                                          <p:val>
                                            <p:strVal val="#ppt_x-0.05"/>
                                          </p:val>
                                        </p:tav>
                                      </p:tavLst>
                                    </p:anim>
                                    <p:anim calcmode="lin" valueType="num">
                                      <p:cBhvr>
                                        <p:cTn id="14" dur="1600" decel="100000" fill="hold"/>
                                        <p:tgtEl>
                                          <p:spTgt spid="8"/>
                                        </p:tgtEl>
                                        <p:attrNameLst>
                                          <p:attrName>ppt_y</p:attrName>
                                        </p:attrNameLst>
                                      </p:cBhvr>
                                      <p:tavLst>
                                        <p:tav tm="0">
                                          <p:val>
                                            <p:strVal val="#ppt_y-0.4"/>
                                          </p:val>
                                        </p:tav>
                                        <p:tav tm="100000">
                                          <p:val>
                                            <p:strVal val="#ppt_y+0.1"/>
                                          </p:val>
                                        </p:tav>
                                      </p:tavLst>
                                    </p:anim>
                                    <p:anim calcmode="lin" valueType="num">
                                      <p:cBhvr>
                                        <p:cTn id="15"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16"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5t45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p:cNvSpPr txBox="1">
            <a:spLocks noChangeArrowheads="1"/>
          </p:cNvSpPr>
          <p:nvPr/>
        </p:nvSpPr>
        <p:spPr bwMode="auto">
          <a:xfrm>
            <a:off x="216725" y="505122"/>
            <a:ext cx="8785671"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200" dirty="0">
                <a:solidFill>
                  <a:srgbClr val="FFFFFF"/>
                </a:solidFill>
                <a:latin typeface="Arial" charset="0"/>
              </a:rPr>
              <a:t>1. “Facultad de Derecho. 2. Facultad de Ciencias Económicas y Comerciales: a. Especialidad Contadores. </a:t>
            </a:r>
            <a:r>
              <a:rPr lang="es-ES" sz="2200" dirty="0" smtClean="0">
                <a:solidFill>
                  <a:srgbClr val="FFFFFF"/>
                </a:solidFill>
                <a:latin typeface="Arial" charset="0"/>
              </a:rPr>
              <a:t>b. </a:t>
            </a:r>
            <a:r>
              <a:rPr lang="es-ES" sz="2200" dirty="0">
                <a:solidFill>
                  <a:srgbClr val="FFFFFF"/>
                </a:solidFill>
                <a:latin typeface="Arial" charset="0"/>
              </a:rPr>
              <a:t>Especialidad de Economistas. 3. Facultad de Educación: a. Especialidad de Ciencias. </a:t>
            </a:r>
            <a:r>
              <a:rPr lang="es-ES" sz="2200" dirty="0" smtClean="0">
                <a:solidFill>
                  <a:srgbClr val="FFFFFF"/>
                </a:solidFill>
                <a:latin typeface="Arial" charset="0"/>
              </a:rPr>
              <a:t>b. </a:t>
            </a:r>
            <a:r>
              <a:rPr lang="es-ES" sz="2200" dirty="0">
                <a:solidFill>
                  <a:srgbClr val="FFFFFF"/>
                </a:solidFill>
                <a:latin typeface="Arial" charset="0"/>
              </a:rPr>
              <a:t>Especialidad de Letras. 4. Facultad de Enfermería. 5. Facultad de Odontología. 6. Facultad de Servicio Social. 7. Escuela de Periodismo y </a:t>
            </a:r>
            <a:r>
              <a:rPr lang="es-ES" sz="2200" dirty="0">
                <a:solidFill>
                  <a:schemeClr val="bg1"/>
                </a:solidFill>
                <a:latin typeface="Arial" charset="0"/>
              </a:rPr>
              <a:t>Re</a:t>
            </a:r>
            <a:r>
              <a:rPr lang="es-ES" sz="2200" dirty="0">
                <a:solidFill>
                  <a:srgbClr val="0000FF"/>
                </a:solidFill>
                <a:latin typeface="Arial" charset="0"/>
              </a:rPr>
              <a:t>laciones Públicas</a:t>
            </a:r>
            <a:r>
              <a:rPr lang="es-ES" sz="2200" dirty="0">
                <a:solidFill>
                  <a:srgbClr val="FFFFFF"/>
                </a:solidFill>
                <a:latin typeface="Arial" charset="0"/>
              </a:rPr>
              <a:t>. 8. Escuela </a:t>
            </a:r>
            <a:r>
              <a:rPr lang="es-ES" sz="2200" dirty="0" smtClean="0">
                <a:solidFill>
                  <a:srgbClr val="FFFFFF"/>
                </a:solidFill>
                <a:latin typeface="Arial" charset="0"/>
              </a:rPr>
              <a:t>Normal. Refiriéndose a </a:t>
            </a:r>
            <a:r>
              <a:rPr lang="es-ES" sz="2200" dirty="0">
                <a:solidFill>
                  <a:srgbClr val="FFFFFF"/>
                </a:solidFill>
                <a:latin typeface="Arial" charset="0"/>
              </a:rPr>
              <a:t>los locales indica </a:t>
            </a:r>
            <a:r>
              <a:rPr lang="es-ES" sz="2200" dirty="0">
                <a:solidFill>
                  <a:srgbClr val="0000FF"/>
                </a:solidFill>
                <a:latin typeface="Arial" charset="0"/>
              </a:rPr>
              <a:t>que “la Universidad </a:t>
            </a:r>
            <a:r>
              <a:rPr lang="es-ES" sz="2200" dirty="0">
                <a:solidFill>
                  <a:srgbClr val="FF00FF"/>
                </a:solidFill>
                <a:latin typeface="Arial" charset="0"/>
              </a:rPr>
              <a:t>adquirió un terreno </a:t>
            </a:r>
            <a:r>
              <a:rPr lang="es-ES" sz="2200" dirty="0">
                <a:solidFill>
                  <a:srgbClr val="FFFFFF"/>
                </a:solidFill>
                <a:latin typeface="Arial" charset="0"/>
              </a:rPr>
              <a:t>de 28,463 metros cuadrados </a:t>
            </a:r>
            <a:r>
              <a:rPr lang="es-ES" sz="2200" dirty="0" smtClean="0">
                <a:latin typeface="Arial" charset="0"/>
              </a:rPr>
              <a:t>en </a:t>
            </a:r>
            <a:r>
              <a:rPr lang="es-ES" sz="2200" dirty="0">
                <a:latin typeface="Arial" charset="0"/>
              </a:rPr>
              <a:t>la urbanización </a:t>
            </a:r>
            <a:r>
              <a:rPr lang="es-ES" sz="2200" dirty="0">
                <a:solidFill>
                  <a:srgbClr val="FFFFFF"/>
                </a:solidFill>
                <a:latin typeface="Arial" charset="0"/>
              </a:rPr>
              <a:t>de Umacollo … En este terreno se ha construido </a:t>
            </a:r>
            <a:r>
              <a:rPr lang="es-ES" sz="2200" dirty="0" smtClean="0">
                <a:solidFill>
                  <a:srgbClr val="FFFFFF"/>
                </a:solidFill>
                <a:latin typeface="Arial" charset="0"/>
              </a:rPr>
              <a:t>un </a:t>
            </a:r>
            <a:r>
              <a:rPr lang="es-ES" sz="2200" dirty="0">
                <a:solidFill>
                  <a:srgbClr val="FFFFFF"/>
                </a:solidFill>
                <a:latin typeface="Arial" charset="0"/>
              </a:rPr>
              <a:t>pabellón de tres plantas”. Manifiesta que la Southern Perú Copper </a:t>
            </a:r>
            <a:r>
              <a:rPr lang="es-ES" sz="2200" dirty="0" smtClean="0">
                <a:solidFill>
                  <a:srgbClr val="FFFFFF"/>
                </a:solidFill>
                <a:latin typeface="Arial" charset="0"/>
              </a:rPr>
              <a:t>Corporation </a:t>
            </a:r>
            <a:r>
              <a:rPr lang="es-ES" sz="2200" dirty="0">
                <a:solidFill>
                  <a:srgbClr val="FFFFFF"/>
                </a:solidFill>
                <a:latin typeface="Arial" charset="0"/>
              </a:rPr>
              <a:t>y la International Petroleum </a:t>
            </a:r>
            <a:r>
              <a:rPr lang="es-ES" sz="2200" dirty="0" smtClean="0">
                <a:solidFill>
                  <a:srgbClr val="FFFFFF"/>
                </a:solidFill>
                <a:latin typeface="Arial" charset="0"/>
              </a:rPr>
              <a:t>Company </a:t>
            </a:r>
            <a:r>
              <a:rPr lang="es-ES" sz="2200" dirty="0">
                <a:solidFill>
                  <a:srgbClr val="FFFFFF"/>
                </a:solidFill>
                <a:latin typeface="Arial" charset="0"/>
              </a:rPr>
              <a:t>Limited “nunca han cesado de brindarnos su apoyo generoso”. Igualmente indica que la República Federal Alemana proporcionó  “la suma de DM 739,000 (S/ 4,951,300) para la construcción de un nuevo pabellón de esa facultad. La construcción va a comenzar en diciembre de 1966”. Del mismo modo hace referencia a la construcción de “otro edificio de dieciocho aulas para servir a las otras facultades”.</a:t>
            </a:r>
            <a:endParaRPr lang="es-PE" sz="2200" dirty="0">
              <a:solidFill>
                <a:srgbClr val="FFFFFF"/>
              </a:solidFill>
              <a:latin typeface="Arial" charset="0"/>
            </a:endParaRPr>
          </a:p>
        </p:txBody>
      </p:sp>
      <p:sp>
        <p:nvSpPr>
          <p:cNvPr id="18440" name="Text Box 8"/>
          <p:cNvSpPr txBox="1">
            <a:spLocks noChangeArrowheads="1"/>
          </p:cNvSpPr>
          <p:nvPr/>
        </p:nvSpPr>
        <p:spPr bwMode="auto">
          <a:xfrm>
            <a:off x="34925" y="6584950"/>
            <a:ext cx="222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900" dirty="0">
                <a:solidFill>
                  <a:srgbClr val="FFFF99"/>
                </a:solidFill>
                <a:latin typeface="Arial" charset="0"/>
              </a:rPr>
              <a:t>r</a:t>
            </a:r>
          </a:p>
        </p:txBody>
      </p:sp>
    </p:spTree>
    <p:extLst>
      <p:ext uri="{BB962C8B-B14F-4D97-AF65-F5344CB8AC3E}">
        <p14:creationId xmlns:p14="http://schemas.microsoft.com/office/powerpoint/2010/main" val="1373636743"/>
      </p:ext>
    </p:extLst>
  </p:cSld>
  <p:clrMapOvr>
    <a:masterClrMapping/>
  </p:clrMapOvr>
  <p:transition spd="med" advTm="52235">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36"/>
                                        </p:tgtEl>
                                        <p:attrNameLst>
                                          <p:attrName>ppt_y</p:attrName>
                                        </p:attrNameLst>
                                      </p:cBhvr>
                                      <p:tavLst>
                                        <p:tav tm="0">
                                          <p:val>
                                            <p:strVal val="#ppt_y"/>
                                          </p:val>
                                        </p:tav>
                                        <p:tav tm="100000">
                                          <p:val>
                                            <p:strVal val="#ppt_y"/>
                                          </p:val>
                                        </p:tav>
                                      </p:tavLst>
                                    </p:anim>
                                    <p:anim calcmode="lin" valueType="num">
                                      <p:cBhvr>
                                        <p:cTn id="9" dur="500" fill="hold"/>
                                        <p:tgtEl>
                                          <p:spTgt spid="1843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3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3076" name="Picture 4" descr="oceanspr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1" y="-2688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p:cNvSpPr txBox="1">
            <a:spLocks noChangeArrowheads="1"/>
          </p:cNvSpPr>
          <p:nvPr/>
        </p:nvSpPr>
        <p:spPr bwMode="auto">
          <a:xfrm>
            <a:off x="429547" y="862958"/>
            <a:ext cx="4540474" cy="5078313"/>
          </a:xfrm>
          <a:prstGeom prst="rect">
            <a:avLst/>
          </a:prstGeom>
          <a:solidFill>
            <a:srgbClr val="FF0000"/>
          </a:solidFill>
          <a:ln>
            <a:noFill/>
          </a:ln>
          <a:effectLst/>
        </p:spPr>
        <p:txBody>
          <a:bodyPr wrap="square">
            <a:spAutoFit/>
          </a:bodyPr>
          <a:lstStyle/>
          <a:p>
            <a:pPr algn="ctr"/>
            <a:r>
              <a:rPr lang="es-ES" sz="4400" b="1" dirty="0">
                <a:solidFill>
                  <a:srgbClr val="FFFF00"/>
                </a:solidFill>
                <a:latin typeface="Algerian" pitchFamily="82" charset="0"/>
              </a:rPr>
              <a:t>LOS TRES DIAMANTES DE </a:t>
            </a:r>
            <a:r>
              <a:rPr lang="es-ES" sz="4400" b="1" dirty="0" smtClean="0">
                <a:solidFill>
                  <a:srgbClr val="FFFF00"/>
                </a:solidFill>
                <a:latin typeface="Algerian" pitchFamily="82" charset="0"/>
              </a:rPr>
              <a:t>LA </a:t>
            </a:r>
            <a:r>
              <a:rPr lang="es-ES" sz="4400" b="1" dirty="0">
                <a:solidFill>
                  <a:srgbClr val="FFFF00"/>
                </a:solidFill>
                <a:latin typeface="Algerian" pitchFamily="82" charset="0"/>
              </a:rPr>
              <a:t>UNIVERSIDAD </a:t>
            </a:r>
            <a:r>
              <a:rPr lang="es-ES" sz="4400" b="1" dirty="0" smtClean="0">
                <a:solidFill>
                  <a:srgbClr val="FFFF00"/>
                </a:solidFill>
                <a:latin typeface="Algerian" pitchFamily="82" charset="0"/>
              </a:rPr>
              <a:t>CATÓLIA DE SANTA MARÍA: </a:t>
            </a:r>
          </a:p>
          <a:p>
            <a:r>
              <a:rPr lang="es-ES" sz="2600" b="1" dirty="0" smtClean="0">
                <a:solidFill>
                  <a:srgbClr val="FFFF00"/>
                </a:solidFill>
                <a:latin typeface="Algerian" pitchFamily="82" charset="0"/>
              </a:rPr>
              <a:t>Rvdo. P. William Morris</a:t>
            </a:r>
          </a:p>
          <a:p>
            <a:pPr marL="1528763" indent="-1528763"/>
            <a:r>
              <a:rPr lang="es-ES" sz="2600" b="1" dirty="0" smtClean="0">
                <a:solidFill>
                  <a:srgbClr val="FFFF00"/>
                </a:solidFill>
                <a:latin typeface="Algerian" pitchFamily="82" charset="0"/>
              </a:rPr>
              <a:t>Rvda. M. </a:t>
            </a:r>
            <a:r>
              <a:rPr lang="es-ES" sz="2600" b="1" dirty="0" err="1" smtClean="0">
                <a:solidFill>
                  <a:srgbClr val="FFFF00"/>
                </a:solidFill>
                <a:latin typeface="Algerian" pitchFamily="82" charset="0"/>
              </a:rPr>
              <a:t>Christophoris</a:t>
            </a:r>
            <a:r>
              <a:rPr lang="es-ES" sz="2600" b="1" dirty="0" smtClean="0">
                <a:solidFill>
                  <a:srgbClr val="FFFF00"/>
                </a:solidFill>
                <a:latin typeface="Algerian" pitchFamily="82" charset="0"/>
              </a:rPr>
              <a:t> </a:t>
            </a:r>
            <a:r>
              <a:rPr lang="es-ES" sz="2600" b="1" dirty="0" err="1" smtClean="0">
                <a:solidFill>
                  <a:srgbClr val="FFFF00"/>
                </a:solidFill>
                <a:latin typeface="Algerian" pitchFamily="82" charset="0"/>
              </a:rPr>
              <a:t>Deneke</a:t>
            </a:r>
            <a:endParaRPr lang="es-ES" sz="2600" b="1" dirty="0" smtClean="0">
              <a:solidFill>
                <a:srgbClr val="FFFF00"/>
              </a:solidFill>
              <a:latin typeface="Algerian" pitchFamily="82" charset="0"/>
            </a:endParaRPr>
          </a:p>
          <a:p>
            <a:r>
              <a:rPr lang="es-ES" sz="2600" b="1" dirty="0" smtClean="0">
                <a:solidFill>
                  <a:srgbClr val="FFFF00"/>
                </a:solidFill>
                <a:latin typeface="Algerian" pitchFamily="82" charset="0"/>
              </a:rPr>
              <a:t>Rvda. M. Soledad </a:t>
            </a:r>
            <a:r>
              <a:rPr lang="es-ES" sz="2600" b="1" dirty="0" err="1" smtClean="0">
                <a:solidFill>
                  <a:srgbClr val="FFFF00"/>
                </a:solidFill>
                <a:latin typeface="Algerian" pitchFamily="82" charset="0"/>
              </a:rPr>
              <a:t>GArcía</a:t>
            </a:r>
            <a:endParaRPr lang="es-ES" sz="2600" b="1" dirty="0" smtClean="0">
              <a:solidFill>
                <a:srgbClr val="FFFF00"/>
              </a:solidFill>
              <a:latin typeface="Algerian" pitchFamily="82" charset="0"/>
            </a:endParaRPr>
          </a:p>
        </p:txBody>
      </p:sp>
      <p:pic>
        <p:nvPicPr>
          <p:cNvPr id="11" name="Picture 25" descr="m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053" y="1793875"/>
            <a:ext cx="3817046" cy="325913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8"/>
          <p:cNvSpPr>
            <a:spLocks noChangeArrowheads="1"/>
          </p:cNvSpPr>
          <p:nvPr/>
        </p:nvSpPr>
        <p:spPr bwMode="auto">
          <a:xfrm>
            <a:off x="93663" y="88900"/>
            <a:ext cx="8964612" cy="6669088"/>
          </a:xfrm>
          <a:prstGeom prst="rect">
            <a:avLst/>
          </a:prstGeom>
          <a:noFill/>
          <a:ln w="212725" cap="rnd">
            <a:solidFill>
              <a:srgbClr val="33CCC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ysClr val="windowText" lastClr="000000"/>
              </a:solidFill>
              <a:effectLst/>
              <a:uLnTx/>
              <a:uFillTx/>
            </a:endParaRPr>
          </a:p>
        </p:txBody>
      </p:sp>
      <p:sp>
        <p:nvSpPr>
          <p:cNvPr id="13" name="AutoShape 29">
            <a:hlinkClick r:id="" action="ppaction://noaction" highlightClick="1">
              <a:snd r:embed="rId4" name="Amy´s Lullaby1   lll.wav"/>
            </a:hlinkClick>
          </p:cNvPr>
          <p:cNvSpPr>
            <a:spLocks noChangeArrowheads="1"/>
          </p:cNvSpPr>
          <p:nvPr/>
        </p:nvSpPr>
        <p:spPr bwMode="auto">
          <a:xfrm>
            <a:off x="-2052638" y="-215900"/>
            <a:ext cx="287338" cy="215900"/>
          </a:xfrm>
          <a:prstGeom prst="actionButtonSound">
            <a:avLst/>
          </a:prstGeom>
          <a:solidFill>
            <a:srgbClr val="BBE0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dirty="0">
              <a:ln>
                <a:noFill/>
              </a:ln>
              <a:solidFill>
                <a:sysClr val="windowText" lastClr="000000"/>
              </a:solidFill>
              <a:effectLst/>
              <a:uLnTx/>
              <a:uFillTx/>
            </a:endParaRPr>
          </a:p>
        </p:txBody>
      </p:sp>
      <p:pic>
        <p:nvPicPr>
          <p:cNvPr id="14" name="Picture 30" descr="G:\DOCMUMENTOS\IMAGENES\Image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576" y="2852936"/>
            <a:ext cx="1455736" cy="1442733"/>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p:txBody>
          <a:bodyPr/>
          <a:lstStyle/>
          <a:p>
            <a:r>
              <a:rPr lang="es-ES" dirty="0" smtClean="0"/>
              <a:t>Ramón R. Abarca Fernández</a:t>
            </a:r>
            <a:endParaRPr lang="es-ES" dirty="0"/>
          </a:p>
        </p:txBody>
      </p:sp>
    </p:spTree>
  </p:cSld>
  <p:clrMapOvr>
    <a:masterClrMapping/>
  </p:clrMapOvr>
  <p:transition spd="med" advClick="0" advTm="1472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2000"/>
                                        <p:tgtEl>
                                          <p:spTgt spid="3076"/>
                                        </p:tgtEl>
                                      </p:cBhvr>
                                    </p:animEffect>
                                  </p:childTnLst>
                                </p:cTn>
                              </p:par>
                              <p:par>
                                <p:cTn id="8" presetID="55" presetClass="entr" presetSubtype="0" fill="hold" grpId="0" nodeType="withEffect">
                                  <p:stCondLst>
                                    <p:cond delay="0"/>
                                  </p:stCondLst>
                                  <p:iterate type="lt">
                                    <p:tmPct val="0"/>
                                  </p:iterate>
                                  <p:childTnLst>
                                    <p:set>
                                      <p:cBhvr>
                                        <p:cTn id="9" dur="1" fill="hold">
                                          <p:stCondLst>
                                            <p:cond delay="0"/>
                                          </p:stCondLst>
                                        </p:cTn>
                                        <p:tgtEl>
                                          <p:spTgt spid="10"/>
                                        </p:tgtEl>
                                        <p:attrNameLst>
                                          <p:attrName>style.visibility</p:attrName>
                                        </p:attrNameLst>
                                      </p:cBhvr>
                                      <p:to>
                                        <p:strVal val="visible"/>
                                      </p:to>
                                    </p:set>
                                    <p:anim calcmode="lin" valueType="num">
                                      <p:cBhvr>
                                        <p:cTn id="10" dur="2000" fill="hold"/>
                                        <p:tgtEl>
                                          <p:spTgt spid="10"/>
                                        </p:tgtEl>
                                        <p:attrNameLst>
                                          <p:attrName>ppt_w</p:attrName>
                                        </p:attrNameLst>
                                      </p:cBhvr>
                                      <p:tavLst>
                                        <p:tav tm="0">
                                          <p:val>
                                            <p:strVal val="#ppt_w*0.70"/>
                                          </p:val>
                                        </p:tav>
                                        <p:tav tm="100000">
                                          <p:val>
                                            <p:strVal val="#ppt_w"/>
                                          </p:val>
                                        </p:tav>
                                      </p:tavLst>
                                    </p:anim>
                                    <p:anim calcmode="lin" valueType="num">
                                      <p:cBhvr>
                                        <p:cTn id="11" dur="2000" fill="hold"/>
                                        <p:tgtEl>
                                          <p:spTgt spid="10"/>
                                        </p:tgtEl>
                                        <p:attrNameLst>
                                          <p:attrName>ppt_h</p:attrName>
                                        </p:attrNameLst>
                                      </p:cBhvr>
                                      <p:tavLst>
                                        <p:tav tm="0">
                                          <p:val>
                                            <p:strVal val="#ppt_h"/>
                                          </p:val>
                                        </p:tav>
                                        <p:tav tm="100000">
                                          <p:val>
                                            <p:strVal val="#ppt_h"/>
                                          </p:val>
                                        </p:tav>
                                      </p:tavLst>
                                    </p:anim>
                                    <p:animEffect transition="in" filter="fade">
                                      <p:cBhvr>
                                        <p:cTn id="12" dur="2000"/>
                                        <p:tgtEl>
                                          <p:spTgt spid="10"/>
                                        </p:tgtEl>
                                      </p:cBhvr>
                                    </p:animEffec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82529" y="307206"/>
            <a:ext cx="8964612"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100" dirty="0">
                <a:solidFill>
                  <a:srgbClr val="000000"/>
                </a:solidFill>
                <a:latin typeface="Arial" charset="0"/>
              </a:rPr>
              <a:t>b. La “</a:t>
            </a:r>
            <a:r>
              <a:rPr lang="es-ES" sz="2100" b="1" dirty="0">
                <a:solidFill>
                  <a:srgbClr val="000000"/>
                </a:solidFill>
                <a:latin typeface="Arial" charset="0"/>
              </a:rPr>
              <a:t>Memoria correspondiente</a:t>
            </a:r>
            <a:r>
              <a:rPr lang="es-ES" sz="2100" dirty="0">
                <a:solidFill>
                  <a:srgbClr val="000000"/>
                </a:solidFill>
                <a:latin typeface="Arial" charset="0"/>
              </a:rPr>
              <a:t> a los años: 1962 – 1070” , fechada el 11 de diciembre de 1970 manifiesta que trabajaron con el P. Morris el R. P. Thomas Shelble, los hermanos Roberto Wood, Víctor Vásquez y Alfredo Laguna. Da cuenta de los primeros años y cómo en 1963 se “empezó a planear y ejecutar la solución consistente en un nuevo local”. Señala que “desde 1963 hasta la fecha significa, principalmente, una constante expansión y ascenso en todos los aspectos”.</a:t>
            </a:r>
            <a:endParaRPr lang="es-PE" sz="2100" dirty="0">
              <a:solidFill>
                <a:srgbClr val="000000"/>
              </a:solidFill>
              <a:latin typeface="Arial" charset="0"/>
            </a:endParaRPr>
          </a:p>
          <a:p>
            <a:r>
              <a:rPr lang="es-ES" sz="2100" dirty="0">
                <a:solidFill>
                  <a:srgbClr val="000000"/>
                </a:solidFill>
                <a:latin typeface="Arial" charset="0"/>
              </a:rPr>
              <a:t> En lo académico manifiesta que “las evidentes exigencias del medio han suscitado la creación de Facultades llamadas hoy Programas Académicos y a la primitiva Facultad de Letras – hoy Programa de Estudios Generales – le han seguido los Programas de Educación, Derecho, Enfermería, Ciencias Económicas, Servicio Social, Odontología y Ciencias de la Comunicación Social, con sus respectivas Direcciones … la Universidad estableció 15 Departamentos con sus respectivos Jefes, habiendo quedado reducidos en posterior reestructuración a 6, y los Programas a 7 por fusión de Servicio Social y Ciencias de la Comunicación Social”. Afirma que el gobierno de la Universidad “se ejerce por el Rector, el Vice-Rector y el Consejo Ejecutivo, que consta de 5 Directores Universitarios, que fueron nombrados en 12 de junio de 1969 y que son:</a:t>
            </a:r>
            <a:endParaRPr lang="es-PE" sz="2100" dirty="0">
              <a:solidFill>
                <a:srgbClr val="000000"/>
              </a:solidFill>
              <a:latin typeface="Arial" charset="0"/>
            </a:endParaRPr>
          </a:p>
        </p:txBody>
      </p:sp>
      <p:sp>
        <p:nvSpPr>
          <p:cNvPr id="7178" name="Rectangle 10"/>
          <p:cNvSpPr>
            <a:spLocks noChangeArrowheads="1"/>
          </p:cNvSpPr>
          <p:nvPr/>
        </p:nvSpPr>
        <p:spPr bwMode="auto">
          <a:xfrm>
            <a:off x="93663" y="88900"/>
            <a:ext cx="8964612" cy="6669088"/>
          </a:xfrm>
          <a:prstGeom prst="rect">
            <a:avLst/>
          </a:prstGeom>
          <a:noFill/>
          <a:ln w="21272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spTree>
    <p:extLst>
      <p:ext uri="{BB962C8B-B14F-4D97-AF65-F5344CB8AC3E}">
        <p14:creationId xmlns:p14="http://schemas.microsoft.com/office/powerpoint/2010/main" val="2960171283"/>
      </p:ext>
    </p:extLst>
  </p:cSld>
  <p:clrMapOvr>
    <a:masterClrMapping/>
  </p:clrMapOvr>
  <p:transition spd="med" advTm="45151">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decel="50000" fill="hold">
                                          <p:stCondLst>
                                            <p:cond delay="0"/>
                                          </p:stCondLst>
                                        </p:cTn>
                                        <p:tgtEl>
                                          <p:spTgt spid="717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717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7172"/>
                                        </p:tgtEl>
                                        <p:attrNameLst>
                                          <p:attrName>ppt_w</p:attrName>
                                        </p:attrNameLst>
                                      </p:cBhvr>
                                      <p:tavLst>
                                        <p:tav tm="0">
                                          <p:val>
                                            <p:strVal val="#ppt_w*.05"/>
                                          </p:val>
                                        </p:tav>
                                        <p:tav tm="100000">
                                          <p:val>
                                            <p:strVal val="#ppt_w"/>
                                          </p:val>
                                        </p:tav>
                                      </p:tavLst>
                                    </p:anim>
                                    <p:anim calcmode="lin" valueType="num">
                                      <p:cBhvr>
                                        <p:cTn id="10" dur="2000" fill="hold"/>
                                        <p:tgtEl>
                                          <p:spTgt spid="717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717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717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717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908720"/>
            <a:ext cx="3756146" cy="4939814"/>
          </a:xfrm>
          <a:prstGeom prst="rect">
            <a:avLst/>
          </a:prstGeom>
        </p:spPr>
        <p:txBody>
          <a:bodyPr wrap="square">
            <a:spAutoFit/>
          </a:bodyPr>
          <a:lstStyle/>
          <a:p>
            <a:r>
              <a:rPr lang="es-ES" sz="2100" dirty="0">
                <a:solidFill>
                  <a:srgbClr val="000000"/>
                </a:solidFill>
                <a:latin typeface="Arial" charset="0"/>
              </a:rPr>
              <a:t> </a:t>
            </a:r>
            <a:endParaRPr lang="es-PE" sz="2100" dirty="0">
              <a:solidFill>
                <a:srgbClr val="000000"/>
              </a:solidFill>
              <a:latin typeface="Arial" charset="0"/>
            </a:endParaRPr>
          </a:p>
          <a:p>
            <a:r>
              <a:rPr lang="es-ES" sz="2100" dirty="0">
                <a:solidFill>
                  <a:srgbClr val="000000"/>
                </a:solidFill>
                <a:latin typeface="Arial" charset="0"/>
              </a:rPr>
              <a:t>Hace referencia a las exigencias impuestas por los D. L. Nº 17437, 17706, 17832 y 17322, así como al Estatuto General de la Universidad Peruana aprobado por el Consejo Nacional de la Universidad Peruana el 2 de mayo de 1969, y la “nueva autorización dada a la Universidad “Santa María” por la R. D. No. 48-69 del CONUP del 14 de junio de 1969”.</a:t>
            </a:r>
            <a:endParaRPr lang="es-PE" sz="2100" dirty="0">
              <a:solidFill>
                <a:srgbClr val="000000"/>
              </a:solidFill>
              <a:latin typeface="Arial" charset="0"/>
            </a:endParaRPr>
          </a:p>
        </p:txBody>
      </p:sp>
      <p:sp>
        <p:nvSpPr>
          <p:cNvPr id="3" name="2 Rectángulo"/>
          <p:cNvSpPr/>
          <p:nvPr/>
        </p:nvSpPr>
        <p:spPr>
          <a:xfrm>
            <a:off x="479443" y="624027"/>
            <a:ext cx="4092557" cy="5509200"/>
          </a:xfrm>
          <a:prstGeom prst="rect">
            <a:avLst/>
          </a:prstGeom>
        </p:spPr>
        <p:txBody>
          <a:bodyPr wrap="square">
            <a:spAutoFit/>
          </a:bodyPr>
          <a:lstStyle/>
          <a:p>
            <a:r>
              <a:rPr lang="es-ES" sz="2200" dirty="0">
                <a:solidFill>
                  <a:srgbClr val="0000FF"/>
                </a:solidFill>
                <a:latin typeface="Arial" charset="0"/>
              </a:rPr>
              <a:t>Rvda. Madre Soledad García Muñoz </a:t>
            </a:r>
            <a:r>
              <a:rPr lang="es-ES" sz="2200" dirty="0">
                <a:solidFill>
                  <a:srgbClr val="663300"/>
                </a:solidFill>
                <a:latin typeface="Arial" charset="0"/>
              </a:rPr>
              <a:t>de Planificación e Investigación, J. Teobaldo Paredes de Evaluación Académica, Edilberto Zegarra Ballón de Economía y Servicios, Luis de Taboada y Bustamante de Bienestar Universitario, Asuntos Estudiantiles y Proyección Social …”. Luego se completó “con la designación de los doctores Jorge Salazar Gonzáles de Personal y Alberto Heredia Márquez de Evaluación Académica”.</a:t>
            </a:r>
            <a:endParaRPr lang="es-PE" sz="2200" dirty="0">
              <a:solidFill>
                <a:srgbClr val="663300"/>
              </a:solidFill>
              <a:latin typeface="Arial" charset="0"/>
            </a:endParaRPr>
          </a:p>
        </p:txBody>
      </p:sp>
    </p:spTree>
    <p:extLst>
      <p:ext uri="{BB962C8B-B14F-4D97-AF65-F5344CB8AC3E}">
        <p14:creationId xmlns:p14="http://schemas.microsoft.com/office/powerpoint/2010/main" val="1952775348"/>
      </p:ext>
    </p:extLst>
  </p:cSld>
  <p:clrMapOvr>
    <a:masterClrMapping/>
  </p:clrMapOvr>
  <p:transition spd="med" advTm="41182">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taylor1"/>
          <p:cNvPicPr>
            <a:picLocks noChangeAspect="1" noChangeArrowheads="1"/>
          </p:cNvPicPr>
          <p:nvPr/>
        </p:nvPicPr>
        <p:blipFill>
          <a:blip r:embed="rId2">
            <a:extLst>
              <a:ext uri="{28A0092B-C50C-407E-A947-70E740481C1C}">
                <a14:useLocalDpi xmlns:a14="http://schemas.microsoft.com/office/drawing/2010/main" val="0"/>
              </a:ext>
            </a:extLst>
          </a:blip>
          <a:srcRect l="5055" t="16725" r="5055" b="15405"/>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20686" y="27335"/>
            <a:ext cx="8915809" cy="681725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300" b="0" i="0" u="none" strike="noStrike" kern="0" cap="none" spc="0" normalizeH="0" baseline="0" noProof="0" dirty="0">
                <a:ln>
                  <a:noFill/>
                </a:ln>
                <a:effectLst/>
                <a:uLnTx/>
                <a:uFillTx/>
              </a:rPr>
              <a:t>Sobre el problema surgido en </a:t>
            </a:r>
            <a:r>
              <a:rPr kumimoji="0" lang="es-ES" sz="2300" b="0" i="0" u="none" strike="noStrike" kern="0" cap="none" spc="0" normalizeH="0" baseline="0" noProof="0" dirty="0">
                <a:ln>
                  <a:noFill/>
                </a:ln>
                <a:solidFill>
                  <a:schemeClr val="bg1"/>
                </a:solidFill>
                <a:effectLst/>
                <a:uLnTx/>
                <a:uFillTx/>
              </a:rPr>
              <a:t>la Facultad de Odontología </a:t>
            </a:r>
            <a:r>
              <a:rPr kumimoji="0" lang="es-ES" sz="2300" b="0" i="0" u="none" strike="noStrike" kern="0" cap="none" spc="0" normalizeH="0" baseline="0" noProof="0" dirty="0">
                <a:ln>
                  <a:noFill/>
                </a:ln>
                <a:effectLst/>
                <a:uLnTx/>
                <a:uFillTx/>
              </a:rPr>
              <a:t>debido a la denuncia de un </a:t>
            </a:r>
            <a:r>
              <a:rPr kumimoji="0" lang="es-ES" sz="2300" b="0" i="0" u="none" strike="noStrike" kern="0" cap="none" spc="0" normalizeH="0" baseline="0" noProof="0" dirty="0">
                <a:ln>
                  <a:noFill/>
                </a:ln>
                <a:solidFill>
                  <a:schemeClr val="bg1"/>
                </a:solidFill>
                <a:effectLst/>
                <a:uLnTx/>
                <a:uFillTx/>
              </a:rPr>
              <a:t>odontólogo, describe la visita del </a:t>
            </a:r>
            <a:r>
              <a:rPr kumimoji="0" lang="es-ES" sz="2300" b="0" i="0" u="none" strike="noStrike" kern="0" cap="none" spc="0" normalizeH="0" baseline="0" noProof="0" dirty="0">
                <a:ln>
                  <a:noFill/>
                </a:ln>
                <a:effectLst/>
                <a:uLnTx/>
                <a:uFillTx/>
              </a:rPr>
              <a:t>Dr. Demetrio Palomino Director de </a:t>
            </a:r>
            <a:r>
              <a:rPr kumimoji="0" lang="es-ES" sz="2300" b="0" i="0" u="none" strike="noStrike" kern="0" cap="none" spc="0" normalizeH="0" baseline="0" noProof="0" dirty="0">
                <a:ln>
                  <a:noFill/>
                </a:ln>
                <a:solidFill>
                  <a:schemeClr val="bg1"/>
                </a:solidFill>
                <a:effectLst/>
                <a:uLnTx/>
                <a:uFillTx/>
              </a:rPr>
              <a:t>Evaluación del CONUP, quien </a:t>
            </a:r>
            <a:r>
              <a:rPr kumimoji="0" lang="es-ES" sz="2300" b="0" i="0" u="none" strike="noStrike" kern="0" cap="none" spc="0" normalizeH="0" baseline="0" noProof="0" dirty="0">
                <a:ln>
                  <a:noFill/>
                </a:ln>
                <a:effectLst/>
                <a:uLnTx/>
                <a:uFillTx/>
              </a:rPr>
              <a:t>hizo la correspondiente </a:t>
            </a:r>
            <a:r>
              <a:rPr kumimoji="0" lang="es-ES" sz="2300" b="0" i="0" u="none" strike="noStrike" kern="0" cap="none" spc="0" normalizeH="0" baseline="0" noProof="0" dirty="0">
                <a:ln>
                  <a:noFill/>
                </a:ln>
                <a:solidFill>
                  <a:schemeClr val="bg1"/>
                </a:solidFill>
                <a:effectLst/>
                <a:uLnTx/>
                <a:uFillTx/>
              </a:rPr>
              <a:t>investigación con resultados favorables </a:t>
            </a:r>
            <a:r>
              <a:rPr kumimoji="0" lang="es-ES" sz="2300" b="0" i="0" u="none" strike="noStrike" kern="0" cap="none" spc="0" normalizeH="0" baseline="0" noProof="0" dirty="0">
                <a:ln>
                  <a:noFill/>
                </a:ln>
                <a:effectLst/>
                <a:uLnTx/>
                <a:uFillTx/>
              </a:rPr>
              <a:t>para la Universidad.</a:t>
            </a:r>
            <a:endParaRPr kumimoji="0" lang="es-PE" sz="23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300" b="0" i="0" u="none" strike="noStrike" kern="0" cap="none" spc="0" normalizeH="0" baseline="0" noProof="0" dirty="0" smtClean="0">
                <a:ln>
                  <a:noFill/>
                </a:ln>
                <a:solidFill>
                  <a:schemeClr val="bg2"/>
                </a:solidFill>
                <a:effectLst/>
                <a:uLnTx/>
                <a:uFillTx/>
              </a:rPr>
              <a:t>Refiriéndose </a:t>
            </a:r>
            <a:r>
              <a:rPr kumimoji="0" lang="es-ES" sz="2300" b="0" i="0" u="none" strike="noStrike" kern="0" cap="none" spc="0" normalizeH="0" baseline="0" noProof="0" dirty="0">
                <a:ln>
                  <a:noFill/>
                </a:ln>
                <a:solidFill>
                  <a:schemeClr val="bg2"/>
                </a:solidFill>
                <a:effectLst/>
                <a:uLnTx/>
                <a:uFillTx/>
              </a:rPr>
              <a:t>al local, dice que “se tiene en uso todo el local de Umacollo, o sea, los tres pabellones de tres pisos cada uno, desde 1968 …” Con todo, indica que “al realizarse esta Asamblea se resolverán importantes situaciones de interés para el futuro. Se presenta el Proyecto de Reglamento General para su aprobación”. Reiterando aspectos indicados anteriormente, resalta que ·durante el período de 1963 a 1970 precisa mencionar lo relativo al aumento </a:t>
            </a:r>
            <a:r>
              <a:rPr kumimoji="0" lang="es-ES" sz="2300" b="0" i="0" u="none" strike="noStrike" kern="0" cap="none" spc="0" normalizeH="0" baseline="0" noProof="0" dirty="0">
                <a:ln>
                  <a:noFill/>
                </a:ln>
                <a:solidFill>
                  <a:srgbClr val="FFFFFF"/>
                </a:solidFill>
                <a:effectLst/>
                <a:uLnTx/>
                <a:uFillTx/>
              </a:rPr>
              <a:t>progresivo de postulantes …”. Pero es de notar que el “Reglamento General de la Universidad Católica Santa María” fue “aprobado por el Consejo Ejecutivo de la Universidad, con fecha 13 de octubre  del año 1970”, el mismo que está rubricado por el R. P. William Morris S. M., Rector, y el Hno. Roberto Wood, Secretario General, el cual tuvo vigencia hasta la promulgación del actual Estatuto en 1984</a:t>
            </a:r>
            <a:endParaRPr kumimoji="0" lang="es-PE" sz="2300" b="0" i="0" u="none" strike="noStrike" kern="0" cap="none" spc="0" normalizeH="0" baseline="0" noProof="0" dirty="0">
              <a:ln>
                <a:noFill/>
              </a:ln>
              <a:solidFill>
                <a:srgbClr val="FFFFFF"/>
              </a:solidFill>
              <a:effectLst/>
              <a:uLnTx/>
              <a:uFillTx/>
            </a:endParaRPr>
          </a:p>
        </p:txBody>
      </p:sp>
      <p:sp>
        <p:nvSpPr>
          <p:cNvPr id="2" name="1 Marcador de pie de página"/>
          <p:cNvSpPr>
            <a:spLocks noGrp="1"/>
          </p:cNvSpPr>
          <p:nvPr>
            <p:ph type="ftr" sz="quarter" idx="11"/>
          </p:nvPr>
        </p:nvSpPr>
        <p:spPr>
          <a:xfrm>
            <a:off x="5796136" y="6400800"/>
            <a:ext cx="2895600" cy="457200"/>
          </a:xfrm>
        </p:spPr>
        <p:txBody>
          <a:bodyPr/>
          <a:lstStyle/>
          <a:p>
            <a:r>
              <a:rPr lang="nl-NL" dirty="0" smtClean="0">
                <a:solidFill>
                  <a:srgbClr val="FFFFFF"/>
                </a:solidFill>
              </a:rPr>
              <a:t>Ramón R. Abarca Fernández</a:t>
            </a:r>
            <a:endParaRPr lang="nl-NL" dirty="0">
              <a:solidFill>
                <a:srgbClr val="FFFFFF"/>
              </a:solidFill>
            </a:endParaRPr>
          </a:p>
        </p:txBody>
      </p:sp>
    </p:spTree>
    <p:extLst>
      <p:ext uri="{BB962C8B-B14F-4D97-AF65-F5344CB8AC3E}">
        <p14:creationId xmlns:p14="http://schemas.microsoft.com/office/powerpoint/2010/main" val="694866883"/>
      </p:ext>
    </p:extLst>
  </p:cSld>
  <p:clrMapOvr>
    <a:masterClrMapping/>
  </p:clrMapOvr>
  <p:transition spd="med" advTm="3506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ielo y gaviota"/>
          <p:cNvPicPr>
            <a:picLocks noChangeAspect="1" noChangeArrowheads="1"/>
          </p:cNvPicPr>
          <p:nvPr/>
        </p:nvPicPr>
        <p:blipFill>
          <a:blip r:embed="rId2">
            <a:extLst>
              <a:ext uri="{28A0092B-C50C-407E-A947-70E740481C1C}">
                <a14:useLocalDpi xmlns:a14="http://schemas.microsoft.com/office/drawing/2010/main" val="0"/>
              </a:ext>
            </a:extLst>
          </a:blip>
          <a:srcRect b="6166"/>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99247" y="548680"/>
            <a:ext cx="9144000" cy="5632311"/>
          </a:xfrm>
          <a:prstGeom prst="rect">
            <a:avLst/>
          </a:prstGeom>
          <a:noFill/>
          <a:ln>
            <a:noFill/>
          </a:ln>
          <a:effectLst/>
        </p:spPr>
        <p:txBody>
          <a:bodyPr>
            <a:spAutoFit/>
          </a:bodyPr>
          <a:lstStyle/>
          <a:p>
            <a:pPr fontAlgn="auto">
              <a:spcBef>
                <a:spcPts val="0"/>
              </a:spcBef>
              <a:spcAft>
                <a:spcPts val="0"/>
              </a:spcAft>
            </a:pPr>
            <a:r>
              <a:rPr lang="es-ES" sz="2400" kern="0" dirty="0">
                <a:latin typeface="Arial" charset="0"/>
              </a:rPr>
              <a:t>Termina la memoria </a:t>
            </a:r>
            <a:r>
              <a:rPr lang="es-ES" sz="2400" kern="0" dirty="0">
                <a:solidFill>
                  <a:schemeClr val="bg1"/>
                </a:solidFill>
                <a:latin typeface="Arial" charset="0"/>
              </a:rPr>
              <a:t>anexando dos tablas que muestran el </a:t>
            </a:r>
            <a:r>
              <a:rPr lang="es-ES" sz="2400" kern="0" dirty="0">
                <a:latin typeface="Arial" charset="0"/>
              </a:rPr>
              <a:t>crecimiento </a:t>
            </a:r>
            <a:r>
              <a:rPr lang="es-ES" sz="2400" kern="0" dirty="0">
                <a:solidFill>
                  <a:schemeClr val="bg1"/>
                </a:solidFill>
                <a:latin typeface="Arial" charset="0"/>
              </a:rPr>
              <a:t>del número de estudiantes y el servicio prestado por </a:t>
            </a:r>
            <a:r>
              <a:rPr lang="es-ES" sz="2400" kern="0" dirty="0">
                <a:latin typeface="Arial" charset="0"/>
              </a:rPr>
              <a:t>los docentes</a:t>
            </a:r>
            <a:endParaRPr lang="es-PE" sz="2400" kern="0" dirty="0">
              <a:latin typeface="Arial" charset="0"/>
            </a:endParaRPr>
          </a:p>
          <a:p>
            <a:pPr fontAlgn="auto">
              <a:spcBef>
                <a:spcPts val="0"/>
              </a:spcBef>
              <a:spcAft>
                <a:spcPts val="0"/>
              </a:spcAft>
            </a:pPr>
            <a:r>
              <a:rPr lang="es-ES" sz="2400" kern="0" dirty="0">
                <a:latin typeface="Arial" charset="0"/>
              </a:rPr>
              <a:t> </a:t>
            </a:r>
            <a:endParaRPr lang="es-PE" sz="2400" kern="0" dirty="0">
              <a:latin typeface="Arial" charset="0"/>
            </a:endParaRPr>
          </a:p>
          <a:p>
            <a:pPr fontAlgn="auto">
              <a:spcBef>
                <a:spcPts val="0"/>
              </a:spcBef>
              <a:spcAft>
                <a:spcPts val="0"/>
              </a:spcAft>
            </a:pPr>
            <a:r>
              <a:rPr lang="es-ES" sz="2400" kern="0" dirty="0">
                <a:latin typeface="Arial" charset="0"/>
              </a:rPr>
              <a:t>Nuestras indagaciones, al margen de los documentos referidos, pero recogidas con mucha meticulosidad, nos muestran que el primer pabellón, en su primera planta, más los ambientes del Rectorado actual y adyacentes incluido el Teatrín Principal fue fruto de las gestiones realizadas por la Madre Soledad García Directora de la Normal Santa María que inició sus actividades en 1962 en un local de la calle </a:t>
            </a:r>
            <a:r>
              <a:rPr lang="es-ES" sz="2400" kern="0" dirty="0">
                <a:solidFill>
                  <a:schemeClr val="bg1"/>
                </a:solidFill>
                <a:latin typeface="Arial" charset="0"/>
              </a:rPr>
              <a:t>San Pedro; el segundo </a:t>
            </a:r>
            <a:r>
              <a:rPr lang="es-ES" sz="2400" kern="0" dirty="0">
                <a:latin typeface="Arial" charset="0"/>
              </a:rPr>
              <a:t>y tercer piso se construyó gracias a </a:t>
            </a:r>
            <a:r>
              <a:rPr lang="es-ES" sz="2400" kern="0" dirty="0">
                <a:solidFill>
                  <a:schemeClr val="bg1"/>
                </a:solidFill>
                <a:latin typeface="Arial" charset="0"/>
              </a:rPr>
              <a:t>donaciones logradas por </a:t>
            </a:r>
            <a:r>
              <a:rPr lang="es-ES" sz="2400" kern="0" dirty="0">
                <a:latin typeface="Arial" charset="0"/>
              </a:rPr>
              <a:t>el R. P. Morris de diferentes instituciones </a:t>
            </a:r>
            <a:r>
              <a:rPr lang="es-ES" sz="2400" kern="0" dirty="0">
                <a:solidFill>
                  <a:schemeClr val="bg1"/>
                </a:solidFill>
                <a:latin typeface="Arial" charset="0"/>
              </a:rPr>
              <a:t>extranjeras y algunas nacionales</a:t>
            </a:r>
            <a:r>
              <a:rPr lang="es-ES" sz="2400" kern="0" dirty="0">
                <a:latin typeface="Arial" charset="0"/>
              </a:rPr>
              <a:t>. Con igual dinámica se construyó el </a:t>
            </a:r>
            <a:r>
              <a:rPr lang="es-ES" sz="2400" kern="0" dirty="0">
                <a:solidFill>
                  <a:schemeClr val="bg1"/>
                </a:solidFill>
                <a:latin typeface="Arial" charset="0"/>
              </a:rPr>
              <a:t>tercer pabellón</a:t>
            </a:r>
            <a:r>
              <a:rPr lang="es-ES" sz="2400" kern="0" dirty="0">
                <a:latin typeface="Arial" charset="0"/>
              </a:rPr>
              <a:t>, identificado hoy como “C”.</a:t>
            </a:r>
            <a:endParaRPr lang="es-PE" sz="2400" kern="0" dirty="0">
              <a:latin typeface="Arial" charset="0"/>
            </a:endParaRPr>
          </a:p>
        </p:txBody>
      </p:sp>
      <p:sp>
        <p:nvSpPr>
          <p:cNvPr id="2" name="1 Marcador de pie de página"/>
          <p:cNvSpPr>
            <a:spLocks noGrp="1"/>
          </p:cNvSpPr>
          <p:nvPr>
            <p:ph type="ftr" sz="quarter" idx="11"/>
          </p:nvPr>
        </p:nvSpPr>
        <p:spPr/>
        <p:txBody>
          <a:bodyPr/>
          <a:lstStyle/>
          <a:p>
            <a:r>
              <a:rPr lang="nl-NL" smtClean="0">
                <a:solidFill>
                  <a:schemeClr val="bg1"/>
                </a:solidFill>
              </a:rPr>
              <a:t>Ramón R. Abarca Fernández</a:t>
            </a:r>
            <a:endParaRPr lang="nl-NL" dirty="0">
              <a:solidFill>
                <a:schemeClr val="bg1"/>
              </a:solidFill>
            </a:endParaRPr>
          </a:p>
        </p:txBody>
      </p:sp>
    </p:spTree>
    <p:extLst>
      <p:ext uri="{BB962C8B-B14F-4D97-AF65-F5344CB8AC3E}">
        <p14:creationId xmlns:p14="http://schemas.microsoft.com/office/powerpoint/2010/main" val="3966083262"/>
      </p:ext>
    </p:extLst>
  </p:cSld>
  <p:clrMapOvr>
    <a:masterClrMapping/>
  </p:clrMapOvr>
  <p:transition spd="med" advTm="4019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8137525" cy="5426075"/>
          </a:xfrm>
          <a:prstGeom prst="rect">
            <a:avLst/>
          </a:prstGeom>
          <a:noFill/>
          <a:extLst>
            <a:ext uri="{909E8E84-426E-40DD-AFC4-6F175D3DCCD1}">
              <a14:hiddenFill xmlns:a14="http://schemas.microsoft.com/office/drawing/2010/main">
                <a:solidFill>
                  <a:srgbClr val="FFFFFF"/>
                </a:solidFill>
              </a14:hiddenFill>
            </a:ext>
          </a:extLst>
        </p:spPr>
      </p:pic>
      <p:sp>
        <p:nvSpPr>
          <p:cNvPr id="101382" name="Rectangle 6"/>
          <p:cNvSpPr>
            <a:spLocks noChangeArrowheads="1"/>
          </p:cNvSpPr>
          <p:nvPr/>
        </p:nvSpPr>
        <p:spPr bwMode="auto">
          <a:xfrm>
            <a:off x="1908175" y="6288088"/>
            <a:ext cx="52276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dirty="0">
                <a:solidFill>
                  <a:srgbClr val="FFFF00"/>
                </a:solidFill>
                <a:latin typeface="Bookman Old Style" pitchFamily="18" charset="0"/>
              </a:rPr>
              <a:t>Giving the "Open the Door" Red Packets</a:t>
            </a:r>
          </a:p>
        </p:txBody>
      </p:sp>
      <p:sp>
        <p:nvSpPr>
          <p:cNvPr id="2" name="1 Rectángulo"/>
          <p:cNvSpPr/>
          <p:nvPr/>
        </p:nvSpPr>
        <p:spPr>
          <a:xfrm>
            <a:off x="921594" y="1196752"/>
            <a:ext cx="7200800" cy="4154984"/>
          </a:xfrm>
          <a:prstGeom prst="rect">
            <a:avLst/>
          </a:prstGeom>
        </p:spPr>
        <p:txBody>
          <a:bodyPr wrap="square">
            <a:spAutoFit/>
          </a:bodyPr>
          <a:lstStyle/>
          <a:p>
            <a:r>
              <a:rPr lang="es-ES" sz="2200" dirty="0">
                <a:solidFill>
                  <a:srgbClr val="FFFFFF"/>
                </a:solidFill>
                <a:latin typeface="Arial" charset="0"/>
              </a:rPr>
              <a:t>Es de recordar que el P. Morris trabajó día a día en sus actividades de conductor de la Universidad, de docente y muchas veces de trabajador en la construcción, pues frecuentemente se le vio o portando ladrillos o paleando la arena para que ésta no se esparciera u otros. De ahí que su vivienda la fijara en el salón que hoy es A – 30, donde además funcionaba la oficina de administración; posteriormente ésta se ubicó en el salón A – 11, y luego en las oficinas de la actual Contabilidad. La Biblioteca de la Universidad se apertura en el tercer piso del pabellón C en el aula C – 32, donde también tuvo su habitación el Hno. Roberto Wood</a:t>
            </a:r>
            <a:endParaRPr lang="es-PE" sz="2200" dirty="0">
              <a:solidFill>
                <a:srgbClr val="FFFFFF"/>
              </a:solidFill>
              <a:latin typeface="Arial" charset="0"/>
            </a:endParaRPr>
          </a:p>
        </p:txBody>
      </p:sp>
    </p:spTree>
    <p:extLst>
      <p:ext uri="{BB962C8B-B14F-4D97-AF65-F5344CB8AC3E}">
        <p14:creationId xmlns:p14="http://schemas.microsoft.com/office/powerpoint/2010/main" val="2928760076"/>
      </p:ext>
    </p:extLst>
  </p:cSld>
  <p:clrMapOvr>
    <a:masterClrMapping/>
  </p:clrMapOvr>
  <p:transition spd="med" advTm="40377">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additive="base">
                                        <p:cTn id="7" dur="1000" fill="hold"/>
                                        <p:tgtEl>
                                          <p:spTgt spid="101382"/>
                                        </p:tgtEl>
                                        <p:attrNameLst>
                                          <p:attrName>ppt_x</p:attrName>
                                        </p:attrNameLst>
                                      </p:cBhvr>
                                      <p:tavLst>
                                        <p:tav tm="0">
                                          <p:val>
                                            <p:strVal val="#ppt_x"/>
                                          </p:val>
                                        </p:tav>
                                        <p:tav tm="100000">
                                          <p:val>
                                            <p:strVal val="#ppt_x"/>
                                          </p:val>
                                        </p:tav>
                                      </p:tavLst>
                                    </p:anim>
                                    <p:anim calcmode="lin" valueType="num">
                                      <p:cBhvr additive="base">
                                        <p:cTn id="8" dur="1000" fill="hold"/>
                                        <p:tgtEl>
                                          <p:spTgt spid="10138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1380"/>
                                        </p:tgtEl>
                                        <p:attrNameLst>
                                          <p:attrName>style.visibility</p:attrName>
                                        </p:attrNameLst>
                                      </p:cBhvr>
                                      <p:to>
                                        <p:strVal val="visible"/>
                                      </p:to>
                                    </p:set>
                                    <p:anim calcmode="lin" valueType="num">
                                      <p:cBhvr additive="base">
                                        <p:cTn id="11" dur="1000" fill="hold"/>
                                        <p:tgtEl>
                                          <p:spTgt spid="101380"/>
                                        </p:tgtEl>
                                        <p:attrNameLst>
                                          <p:attrName>ppt_x</p:attrName>
                                        </p:attrNameLst>
                                      </p:cBhvr>
                                      <p:tavLst>
                                        <p:tav tm="0">
                                          <p:val>
                                            <p:strVal val="#ppt_x"/>
                                          </p:val>
                                        </p:tav>
                                        <p:tav tm="100000">
                                          <p:val>
                                            <p:strVal val="#ppt_x"/>
                                          </p:val>
                                        </p:tav>
                                      </p:tavLst>
                                    </p:anim>
                                    <p:anim calcmode="lin" valueType="num">
                                      <p:cBhvr additive="base">
                                        <p:cTn id="12" dur="1000" fill="hold"/>
                                        <p:tgtEl>
                                          <p:spTgt spid="10138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89468"/>
            <a:ext cx="8280400" cy="551973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49985" y="266658"/>
            <a:ext cx="8280400" cy="6001643"/>
          </a:xfrm>
          <a:prstGeom prst="rect">
            <a:avLst/>
          </a:prstGeom>
        </p:spPr>
        <p:txBody>
          <a:bodyPr wrap="square">
            <a:spAutoFit/>
          </a:bodyPr>
          <a:lstStyle/>
          <a:p>
            <a:pPr fontAlgn="auto">
              <a:spcBef>
                <a:spcPts val="0"/>
              </a:spcBef>
              <a:spcAft>
                <a:spcPts val="0"/>
              </a:spcAft>
            </a:pPr>
            <a:r>
              <a:rPr lang="es-ES" sz="2400" b="1" kern="0" dirty="0">
                <a:solidFill>
                  <a:srgbClr val="0000FF"/>
                </a:solidFill>
                <a:latin typeface="Arial" charset="0"/>
              </a:rPr>
              <a:t>El segundo pabellón más los ambientes de la </a:t>
            </a:r>
            <a:r>
              <a:rPr lang="es-ES" sz="2400" b="1" kern="0" dirty="0">
                <a:solidFill>
                  <a:schemeClr val="bg1"/>
                </a:solidFill>
                <a:latin typeface="Arial" charset="0"/>
              </a:rPr>
              <a:t>Biblioteca (</a:t>
            </a:r>
            <a:r>
              <a:rPr lang="es-ES" sz="2400" b="1" kern="0" dirty="0">
                <a:solidFill>
                  <a:srgbClr val="0000FF"/>
                </a:solidFill>
                <a:latin typeface="Arial" charset="0"/>
              </a:rPr>
              <a:t>primigenia Biblioteca de Enfermería</a:t>
            </a:r>
            <a:r>
              <a:rPr lang="es-ES" sz="2400" b="1" kern="0" dirty="0">
                <a:solidFill>
                  <a:schemeClr val="bg1"/>
                </a:solidFill>
                <a:latin typeface="Arial" charset="0"/>
              </a:rPr>
              <a:t>), hoy de </a:t>
            </a:r>
            <a:r>
              <a:rPr lang="es-ES" sz="2400" b="1" kern="0" dirty="0">
                <a:solidFill>
                  <a:srgbClr val="0000FF"/>
                </a:solidFill>
                <a:latin typeface="Arial" charset="0"/>
              </a:rPr>
              <a:t>Ciencias Sociales, Teatrín de Enfermería</a:t>
            </a:r>
            <a:r>
              <a:rPr lang="es-ES" sz="2400" b="1" kern="0" dirty="0">
                <a:solidFill>
                  <a:schemeClr val="bg1"/>
                </a:solidFill>
                <a:latin typeface="Arial" charset="0"/>
              </a:rPr>
              <a:t> y Centro de </a:t>
            </a:r>
            <a:r>
              <a:rPr lang="es-ES" sz="2400" b="1" kern="0" dirty="0">
                <a:solidFill>
                  <a:srgbClr val="0000FF"/>
                </a:solidFill>
                <a:latin typeface="Arial" charset="0"/>
              </a:rPr>
              <a:t>Cómputo</a:t>
            </a:r>
            <a:r>
              <a:rPr lang="es-ES" sz="2400" b="1" kern="0" dirty="0">
                <a:solidFill>
                  <a:schemeClr val="bg1"/>
                </a:solidFill>
                <a:latin typeface="Arial" charset="0"/>
              </a:rPr>
              <a:t>, se construyó totalmente con capitales de </a:t>
            </a:r>
            <a:r>
              <a:rPr lang="es-ES" sz="2400" b="1" kern="0" dirty="0">
                <a:solidFill>
                  <a:srgbClr val="0000FF"/>
                </a:solidFill>
                <a:latin typeface="Arial" charset="0"/>
              </a:rPr>
              <a:t>instituciones alemanas </a:t>
            </a:r>
            <a:r>
              <a:rPr lang="es-ES" sz="2400" b="1" kern="0" dirty="0">
                <a:solidFill>
                  <a:schemeClr val="bg1"/>
                </a:solidFill>
                <a:latin typeface="Arial" charset="0"/>
              </a:rPr>
              <a:t>y particularmente del Gobierno </a:t>
            </a:r>
            <a:r>
              <a:rPr lang="es-ES" sz="2400" b="1" kern="0" dirty="0">
                <a:solidFill>
                  <a:srgbClr val="0000FF"/>
                </a:solidFill>
                <a:latin typeface="Arial" charset="0"/>
              </a:rPr>
              <a:t>Alemán, gracias a la intensa labor desplegada por la Madre Christophoris Deneke, Decana de la primera Facultad de Enfermería.</a:t>
            </a:r>
            <a:r>
              <a:rPr lang="es-ES" sz="2400" b="1" kern="0" dirty="0">
                <a:solidFill>
                  <a:schemeClr val="bg1"/>
                </a:solidFill>
                <a:latin typeface="Arial" charset="0"/>
              </a:rPr>
              <a:t> Dicho ambiente fue construido </a:t>
            </a:r>
            <a:r>
              <a:rPr lang="es-ES" sz="2400" b="1" kern="0" dirty="0">
                <a:solidFill>
                  <a:srgbClr val="0000FF"/>
                </a:solidFill>
                <a:latin typeface="Arial" charset="0"/>
              </a:rPr>
              <a:t>con la mayor minuciosidad </a:t>
            </a:r>
            <a:r>
              <a:rPr lang="es-ES" sz="2400" b="1" kern="0" dirty="0">
                <a:solidFill>
                  <a:schemeClr val="bg1"/>
                </a:solidFill>
                <a:latin typeface="Arial" charset="0"/>
              </a:rPr>
              <a:t>y sin descuidar nada ni en lo académico ni menos en lo administrativo; mucho más teniendo en cuenta que, acompañaban a la Madre </a:t>
            </a:r>
            <a:r>
              <a:rPr lang="es-ES" sz="2400" b="1" kern="0" dirty="0" smtClean="0">
                <a:solidFill>
                  <a:schemeClr val="bg1"/>
                </a:solidFill>
                <a:latin typeface="Arial" charset="0"/>
              </a:rPr>
              <a:t>Christophoris </a:t>
            </a:r>
            <a:r>
              <a:rPr lang="es-ES" sz="2400" b="1" kern="0" dirty="0">
                <a:solidFill>
                  <a:schemeClr val="bg1"/>
                </a:solidFill>
                <a:latin typeface="Arial" charset="0"/>
              </a:rPr>
              <a:t>dos religiosas que habitaban en lo que hoy es el local de ADUCA, la Jefatura del Departamento Académico de Trabajo Social y las oficinas de Ciencias Económicas y Administrativas. Dicho pabellón se inauguró el 20 de abril de 1968</a:t>
            </a:r>
            <a:endParaRPr lang="es-PE" sz="2400" b="1" kern="0" dirty="0">
              <a:solidFill>
                <a:schemeClr val="bg1"/>
              </a:solidFill>
              <a:latin typeface="Arial" charset="0"/>
            </a:endParaRPr>
          </a:p>
        </p:txBody>
      </p:sp>
    </p:spTree>
    <p:extLst>
      <p:ext uri="{BB962C8B-B14F-4D97-AF65-F5344CB8AC3E}">
        <p14:creationId xmlns:p14="http://schemas.microsoft.com/office/powerpoint/2010/main" val="3410671561"/>
      </p:ext>
    </p:extLst>
  </p:cSld>
  <p:clrMapOvr>
    <a:masterClrMapping/>
  </p:clrMapOvr>
  <p:transition spd="med" advTm="51679">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fade">
                                      <p:cBhvr>
                                        <p:cTn id="7" dur="1000"/>
                                        <p:tgtEl>
                                          <p:spTgt spid="105476"/>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2pája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79512" y="332656"/>
            <a:ext cx="871296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a:ln>
                  <a:noFill/>
                </a:ln>
                <a:solidFill>
                  <a:sysClr val="windowText" lastClr="000000"/>
                </a:solidFill>
                <a:effectLst/>
                <a:uLnTx/>
                <a:uFillTx/>
              </a:rPr>
              <a:t>En aquella primera Asamblea del 12 de diciembre de 1970, y a cuyos delegados se designó entre los dos que, por separado, fueron presentados para que cada profesor eligiera uno, se eligió al Dr. Luis de Taboada y Bustamante como Rector y a don Manuel Veramendi e Hidalgo como Vicerrector. Pero existen comunicaciones en las que el Dr. Humberto Núñez Borja figura como Vice-Rector, según se desprende del Of. No. 449-71-SG remitido por el </a:t>
            </a:r>
            <a:r>
              <a:rPr kumimoji="0" lang="es-ES" sz="2200" b="0" i="0" u="none" strike="noStrike" kern="0" cap="none" spc="0" normalizeH="0" baseline="0" noProof="0" dirty="0" smtClean="0">
                <a:ln>
                  <a:noFill/>
                </a:ln>
                <a:solidFill>
                  <a:sysClr val="windowText" lastClr="000000"/>
                </a:solidFill>
                <a:effectLst/>
                <a:uLnTx/>
                <a:uFillTx/>
              </a:rPr>
              <a:t>Consejo </a:t>
            </a:r>
            <a:r>
              <a:rPr kumimoji="0" lang="es-ES" sz="2200" b="0" i="0" u="none" strike="noStrike" kern="0" cap="none" spc="0" normalizeH="0" baseline="0" noProof="0" dirty="0">
                <a:ln>
                  <a:noFill/>
                </a:ln>
                <a:solidFill>
                  <a:sysClr val="windowText" lastClr="000000"/>
                </a:solidFill>
                <a:effectLst/>
                <a:uLnTx/>
                <a:uFillTx/>
              </a:rPr>
              <a:t>Nacional de la Universidad Peruana el 19 de abril de 1971, quizá por el poder que se extiende por parte del Dr. Luis de Taboada y Bustamante a favor </a:t>
            </a:r>
            <a:r>
              <a:rPr kumimoji="0" lang="es-ES" sz="2200" b="0" i="0" u="none" strike="noStrike" kern="0" cap="none" spc="0" normalizeH="0" baseline="0" noProof="0" dirty="0" smtClean="0">
                <a:ln>
                  <a:noFill/>
                </a:ln>
                <a:solidFill>
                  <a:sysClr val="windowText" lastClr="000000"/>
                </a:solidFill>
                <a:effectLst/>
                <a:uLnTx/>
                <a:uFillTx/>
              </a:rPr>
              <a:t>del </a:t>
            </a:r>
            <a:r>
              <a:rPr kumimoji="0" lang="es-ES" sz="2200" b="0" i="0" u="none" strike="noStrike" kern="0" cap="none" spc="0" normalizeH="0" baseline="0" noProof="0" dirty="0">
                <a:ln>
                  <a:noFill/>
                </a:ln>
                <a:solidFill>
                  <a:sysClr val="windowText" lastClr="000000"/>
                </a:solidFill>
                <a:effectLst/>
                <a:uLnTx/>
                <a:uFillTx/>
              </a:rPr>
              <a:t>Dr. Humberto Núñez Borja ante el Notario J. Guillermo Mayca.</a:t>
            </a:r>
            <a:endParaRPr kumimoji="0" lang="es-PE" sz="2200" b="0" i="0" u="none" strike="noStrike" kern="0" cap="none" spc="0" normalizeH="0" baseline="0" noProof="0" dirty="0">
              <a:ln>
                <a:noFill/>
              </a:ln>
              <a:solidFill>
                <a:sysClr val="windowText" lastClr="000000"/>
              </a:solidFill>
              <a:effectLst/>
              <a:uLnTx/>
              <a:uFillTx/>
            </a:endParaRPr>
          </a:p>
        </p:txBody>
      </p:sp>
      <p:sp>
        <p:nvSpPr>
          <p:cNvPr id="2" name="1 Marcador de pie de página"/>
          <p:cNvSpPr>
            <a:spLocks noGrp="1"/>
          </p:cNvSpPr>
          <p:nvPr>
            <p:ph type="ftr" sz="quarter" idx="11"/>
          </p:nvPr>
        </p:nvSpPr>
        <p:spPr>
          <a:xfrm>
            <a:off x="1835696" y="6309320"/>
            <a:ext cx="2895600" cy="457200"/>
          </a:xfrm>
        </p:spPr>
        <p:txBody>
          <a:bodyPr/>
          <a:lstStyle/>
          <a:p>
            <a:r>
              <a:rPr lang="nl-NL" dirty="0" smtClean="0">
                <a:solidFill>
                  <a:srgbClr val="0000FF"/>
                </a:solidFill>
              </a:rPr>
              <a:t>Ramón R. Abarca Fernández</a:t>
            </a:r>
            <a:endParaRPr lang="nl-NL" dirty="0">
              <a:solidFill>
                <a:srgbClr val="0000FF"/>
              </a:solidFill>
            </a:endParaRPr>
          </a:p>
        </p:txBody>
      </p:sp>
    </p:spTree>
    <p:extLst>
      <p:ext uri="{BB962C8B-B14F-4D97-AF65-F5344CB8AC3E}">
        <p14:creationId xmlns:p14="http://schemas.microsoft.com/office/powerpoint/2010/main" val="368833750"/>
      </p:ext>
    </p:extLst>
  </p:cSld>
  <p:clrMapOvr>
    <a:masterClrMapping/>
  </p:clrMapOvr>
  <p:transition spd="med" advTm="43189">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dantesignorelliorvieto"/>
          <p:cNvPicPr>
            <a:picLocks noChangeAspect="1" noChangeArrowheads="1"/>
          </p:cNvPicPr>
          <p:nvPr/>
        </p:nvPicPr>
        <p:blipFill>
          <a:blip r:embed="rId2">
            <a:extLst>
              <a:ext uri="{28A0092B-C50C-407E-A947-70E740481C1C}">
                <a14:useLocalDpi xmlns:a14="http://schemas.microsoft.com/office/drawing/2010/main" val="0"/>
              </a:ext>
            </a:extLst>
          </a:blip>
          <a:srcRect l="13199" t="11470" r="11954" b="7202"/>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36956" y="74235"/>
            <a:ext cx="8775423" cy="67095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a:ln>
                  <a:noFill/>
                </a:ln>
                <a:solidFill>
                  <a:srgbClr val="FFFFFF"/>
                </a:solidFill>
                <a:effectLst/>
                <a:uLnTx/>
                <a:uFillTx/>
              </a:rPr>
              <a:t>Antes de concluir esta primera parte, dejando el período de 1971 a 1990 para abordarlo en un próximo artículo, no podemos pasar por alto un párrafo de un documento del año de 1967 que </a:t>
            </a:r>
            <a:r>
              <a:rPr kumimoji="0" lang="es-ES" sz="2200" b="0" i="0" u="none" strike="noStrike" kern="0" cap="none" spc="0" normalizeH="0" baseline="0" noProof="0" dirty="0" smtClean="0">
                <a:ln>
                  <a:noFill/>
                </a:ln>
                <a:solidFill>
                  <a:srgbClr val="FFFFFF"/>
                </a:solidFill>
                <a:effectLst/>
                <a:uLnTx/>
                <a:uFillTx/>
              </a:rPr>
              <a:t>con </a:t>
            </a:r>
            <a:r>
              <a:rPr kumimoji="0" lang="es-ES" sz="2200" b="0" i="0" u="none" strike="noStrike" kern="0" cap="none" spc="0" normalizeH="0" baseline="0" noProof="0" dirty="0">
                <a:ln>
                  <a:noFill/>
                </a:ln>
                <a:solidFill>
                  <a:srgbClr val="FFFFFF"/>
                </a:solidFill>
                <a:effectLst/>
                <a:uLnTx/>
                <a:uFillTx/>
              </a:rPr>
              <a:t>carácter de </a:t>
            </a:r>
            <a:r>
              <a:rPr kumimoji="0" lang="es-ES" sz="2200" b="1" i="0" u="none" strike="noStrike" kern="0" cap="none" spc="0" normalizeH="0" baseline="0" noProof="0" dirty="0">
                <a:ln>
                  <a:noFill/>
                </a:ln>
                <a:solidFill>
                  <a:srgbClr val="FFFFFF"/>
                </a:solidFill>
                <a:effectLst/>
                <a:uLnTx/>
                <a:uFillTx/>
              </a:rPr>
              <a:t>reservado</a:t>
            </a:r>
            <a:r>
              <a:rPr kumimoji="0" lang="es-ES" sz="2200" b="0" i="0" u="none" strike="noStrike" kern="0" cap="none" spc="0" normalizeH="0" baseline="0" noProof="0" dirty="0">
                <a:ln>
                  <a:noFill/>
                </a:ln>
                <a:solidFill>
                  <a:srgbClr val="FFFFFF"/>
                </a:solidFill>
                <a:effectLst/>
                <a:uLnTx/>
                <a:uFillTx/>
              </a:rPr>
              <a:t> dice lo siguiente: “Aspecto pedagógico.- Los comentarios desfavorables que hasta el año pasado existían sobre una deficiente enseñanza en la Universidad, han desaparecido totalmente. Si bien es cierto que existe algún descontento por la metodología empleada por uno que otro catedrático tales como el profesor … (Física) de años previos, Dr. … del curso de </a:t>
            </a:r>
            <a:r>
              <a:rPr kumimoji="0" lang="es-ES" sz="2200" b="0" i="0" u="none" strike="noStrike" kern="0" cap="none" spc="0" normalizeH="0" baseline="0" noProof="0" dirty="0">
                <a:ln>
                  <a:noFill/>
                </a:ln>
                <a:solidFill>
                  <a:srgbClr val="0000FF"/>
                </a:solidFill>
                <a:effectLst/>
                <a:uLnTx/>
                <a:uFillTx/>
              </a:rPr>
              <a:t>Literatura, </a:t>
            </a:r>
            <a:r>
              <a:rPr kumimoji="0" lang="es-ES" sz="2200" b="0" i="0" u="none" strike="noStrike" kern="0" cap="none" spc="0" normalizeH="0" baseline="0" noProof="0" dirty="0">
                <a:ln>
                  <a:noFill/>
                </a:ln>
                <a:solidFill>
                  <a:srgbClr val="FFFFFF"/>
                </a:solidFill>
                <a:effectLst/>
                <a:uLnTx/>
                <a:uFillTx/>
              </a:rPr>
              <a:t>del Sr. Ingeniero Profesor de Química (2do. </a:t>
            </a:r>
            <a:r>
              <a:rPr kumimoji="0" lang="es-ES" sz="2200" b="0" i="0" u="none" strike="noStrike" kern="0" cap="none" spc="0" normalizeH="0" baseline="0" noProof="0" dirty="0" smtClean="0">
                <a:ln>
                  <a:noFill/>
                </a:ln>
                <a:solidFill>
                  <a:srgbClr val="FFFFFF"/>
                </a:solidFill>
                <a:effectLst/>
                <a:uLnTx/>
                <a:uFillTx/>
              </a:rPr>
              <a:t>de </a:t>
            </a:r>
            <a:r>
              <a:rPr kumimoji="0" lang="es-ES" sz="2200" b="0" i="0" u="none" strike="noStrike" kern="0" cap="none" spc="0" normalizeH="0" baseline="0" noProof="0" dirty="0">
                <a:ln>
                  <a:noFill/>
                </a:ln>
                <a:effectLst/>
                <a:uLnTx/>
                <a:uFillTx/>
              </a:rPr>
              <a:t>Fa</a:t>
            </a:r>
            <a:r>
              <a:rPr kumimoji="0" lang="es-ES" sz="2200" b="0" i="0" u="none" strike="noStrike" kern="0" cap="none" spc="0" normalizeH="0" baseline="0" noProof="0" dirty="0">
                <a:ln>
                  <a:noFill/>
                </a:ln>
                <a:solidFill>
                  <a:srgbClr val="0000FF"/>
                </a:solidFill>
                <a:effectLst/>
                <a:uLnTx/>
                <a:uFillTx/>
              </a:rPr>
              <a:t>cultad de </a:t>
            </a:r>
            <a:r>
              <a:rPr kumimoji="0" lang="es-ES" sz="2200" b="0" i="0" u="none" strike="noStrike" kern="0" cap="none" spc="0" normalizeH="0" baseline="0" noProof="0" dirty="0">
                <a:ln>
                  <a:noFill/>
                </a:ln>
                <a:solidFill>
                  <a:srgbClr val="FFFFFF"/>
                </a:solidFill>
                <a:effectLst/>
                <a:uLnTx/>
                <a:uFillTx/>
              </a:rPr>
              <a:t>Ciencias), y otros, en este aspecto no es general </a:t>
            </a:r>
            <a:r>
              <a:rPr kumimoji="0" lang="es-ES" sz="2200" b="0" i="0" u="none" strike="noStrike" kern="0" cap="none" spc="0" normalizeH="0" baseline="0" noProof="0" dirty="0">
                <a:ln>
                  <a:noFill/>
                </a:ln>
                <a:solidFill>
                  <a:srgbClr val="0000FF"/>
                </a:solidFill>
                <a:effectLst/>
                <a:uLnTx/>
                <a:uFillTx/>
              </a:rPr>
              <a:t>en todo </a:t>
            </a:r>
            <a:r>
              <a:rPr kumimoji="0" lang="es-ES" sz="2200" b="0" i="0" u="none" strike="noStrike" kern="0" cap="none" spc="0" normalizeH="0" baseline="0" noProof="0" dirty="0" smtClean="0">
                <a:ln>
                  <a:noFill/>
                </a:ln>
                <a:solidFill>
                  <a:srgbClr val="0000FF"/>
                </a:solidFill>
                <a:effectLst/>
                <a:uLnTx/>
                <a:uFillTx/>
              </a:rPr>
              <a:t>el </a:t>
            </a:r>
            <a:r>
              <a:rPr kumimoji="0" lang="es-ES" sz="2200" b="0" i="0" u="none" strike="noStrike" kern="0" cap="none" spc="0" normalizeH="0" baseline="0" noProof="0" dirty="0" smtClean="0">
                <a:ln>
                  <a:noFill/>
                </a:ln>
                <a:solidFill>
                  <a:srgbClr val="FFFFFF"/>
                </a:solidFill>
                <a:effectLst/>
                <a:uLnTx/>
                <a:uFillTx/>
              </a:rPr>
              <a:t>alumnado </a:t>
            </a:r>
            <a:r>
              <a:rPr kumimoji="0" lang="es-ES" sz="2200" b="0" i="0" u="none" strike="noStrike" kern="0" cap="none" spc="0" normalizeH="0" baseline="0" noProof="0" dirty="0">
                <a:ln>
                  <a:noFill/>
                </a:ln>
                <a:solidFill>
                  <a:srgbClr val="FFFFFF"/>
                </a:solidFill>
                <a:effectLst/>
                <a:uLnTx/>
                <a:uFillTx/>
              </a:rPr>
              <a:t>del año, sino en pequeños sectores, </a:t>
            </a:r>
            <a:r>
              <a:rPr kumimoji="0" lang="es-ES" sz="2200" b="0" i="0" u="none" strike="noStrike" kern="0" cap="none" spc="0" normalizeH="0" baseline="0" noProof="0" dirty="0">
                <a:ln>
                  <a:noFill/>
                </a:ln>
                <a:solidFill>
                  <a:srgbClr val="0000FF"/>
                </a:solidFill>
                <a:effectLst/>
                <a:uLnTx/>
                <a:uFillTx/>
              </a:rPr>
              <a:t>pero que  de todas </a:t>
            </a:r>
            <a:r>
              <a:rPr kumimoji="0" lang="es-ES" sz="2200" b="0" i="0" u="none" strike="noStrike" kern="0" cap="none" spc="0" normalizeH="0" baseline="0" noProof="0" dirty="0">
                <a:ln>
                  <a:noFill/>
                </a:ln>
                <a:solidFill>
                  <a:srgbClr val="FFFFFF"/>
                </a:solidFill>
                <a:effectLst/>
                <a:uLnTx/>
                <a:uFillTx/>
              </a:rPr>
              <a:t>maneras dejan su protesta”, documento que </a:t>
            </a:r>
            <a:r>
              <a:rPr kumimoji="0" lang="es-ES" sz="2200" b="0" i="0" u="none" strike="noStrike" kern="0" cap="none" spc="0" normalizeH="0" baseline="0" noProof="0" dirty="0">
                <a:ln>
                  <a:noFill/>
                </a:ln>
                <a:solidFill>
                  <a:srgbClr val="0000FF"/>
                </a:solidFill>
                <a:effectLst/>
                <a:uLnTx/>
                <a:uFillTx/>
              </a:rPr>
              <a:t>nos hace pensar </a:t>
            </a:r>
            <a:r>
              <a:rPr kumimoji="0" lang="es-ES" sz="2200" b="0" i="0" u="none" strike="noStrike" kern="0" cap="none" spc="0" normalizeH="0" baseline="0" noProof="0" dirty="0">
                <a:ln>
                  <a:noFill/>
                </a:ln>
                <a:solidFill>
                  <a:srgbClr val="FFFFFF"/>
                </a:solidFill>
                <a:effectLst/>
                <a:uLnTx/>
                <a:uFillTx/>
              </a:rPr>
              <a:t>mucho, pero que nos lleva a defender siempre </a:t>
            </a:r>
            <a:r>
              <a:rPr kumimoji="0" lang="es-ES" sz="2200" b="0" i="0" u="none" strike="noStrike" kern="0" cap="none" spc="0" normalizeH="0" baseline="0" noProof="0" dirty="0">
                <a:ln>
                  <a:noFill/>
                </a:ln>
                <a:solidFill>
                  <a:srgbClr val="0000FF"/>
                </a:solidFill>
                <a:effectLst/>
                <a:uLnTx/>
                <a:uFillTx/>
              </a:rPr>
              <a:t>y en todo momento </a:t>
            </a:r>
            <a:r>
              <a:rPr kumimoji="0" lang="es-ES" sz="2200" b="0" i="0" u="none" strike="noStrike" kern="0" cap="none" spc="0" normalizeH="0" baseline="0" noProof="0" dirty="0">
                <a:ln>
                  <a:noFill/>
                </a:ln>
                <a:solidFill>
                  <a:srgbClr val="FFFFFF"/>
                </a:solidFill>
                <a:effectLst/>
                <a:uLnTx/>
                <a:uFillTx/>
              </a:rPr>
              <a:t>la libertad y la honestidad en cada una de nuestras </a:t>
            </a:r>
            <a:r>
              <a:rPr kumimoji="0" lang="es-ES" sz="2200" b="0" i="0" u="none" strike="noStrike" kern="0" cap="none" spc="0" normalizeH="0" baseline="0" noProof="0" dirty="0">
                <a:ln>
                  <a:noFill/>
                </a:ln>
                <a:solidFill>
                  <a:srgbClr val="0000FF"/>
                </a:solidFill>
                <a:effectLst/>
                <a:uLnTx/>
                <a:uFillTx/>
              </a:rPr>
              <a:t>acciones</a:t>
            </a:r>
            <a:r>
              <a:rPr kumimoji="0" lang="es-ES" sz="2200" b="0" i="0" u="none" strike="noStrike" kern="0" cap="none" spc="0" normalizeH="0" baseline="0" noProof="0" dirty="0">
                <a:ln>
                  <a:noFill/>
                </a:ln>
                <a:solidFill>
                  <a:srgbClr val="FFFFFF"/>
                </a:solidFill>
                <a:effectLst/>
                <a:uLnTx/>
                <a:uFillTx/>
              </a:rPr>
              <a:t>.</a:t>
            </a:r>
            <a:endParaRPr kumimoji="0" lang="es-PE" sz="22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rgbClr val="FFFFFF"/>
                </a:solidFill>
                <a:effectLst/>
                <a:uLnTx/>
                <a:uFillTx/>
              </a:rPr>
              <a:t> </a:t>
            </a:r>
            <a:endParaRPr kumimoji="0" lang="es-PE" sz="20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chemeClr val="bg1"/>
                </a:solidFill>
                <a:effectLst/>
                <a:uLnTx/>
                <a:uFillTx/>
              </a:rPr>
              <a:t>                                  Arequipa</a:t>
            </a:r>
            <a:r>
              <a:rPr kumimoji="0" lang="es-ES" sz="2000" b="1" i="0" u="none" strike="noStrike" kern="0" cap="none" spc="0" normalizeH="0" baseline="0" noProof="0" dirty="0">
                <a:ln>
                  <a:noFill/>
                </a:ln>
                <a:solidFill>
                  <a:schemeClr val="bg1"/>
                </a:solidFill>
                <a:effectLst/>
                <a:uLnTx/>
                <a:uFillTx/>
              </a:rPr>
              <a:t>, </a:t>
            </a:r>
            <a:r>
              <a:rPr kumimoji="0" lang="es-ES" sz="2000" b="1" i="0" u="none" strike="noStrike" kern="0" cap="none" spc="0" normalizeH="0" baseline="0" noProof="0" dirty="0" smtClean="0">
                <a:ln>
                  <a:noFill/>
                </a:ln>
                <a:solidFill>
                  <a:schemeClr val="bg1"/>
                </a:solidFill>
                <a:effectLst/>
                <a:uLnTx/>
                <a:uFillTx/>
              </a:rPr>
              <a:t>20.09.93</a:t>
            </a:r>
            <a:endParaRPr kumimoji="0" lang="es-PE" sz="2000" b="1" i="0" u="none" strike="noStrike" kern="0" cap="none" spc="0" normalizeH="0" baseline="0" noProof="0" dirty="0" smtClean="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srgbClr val="FFFFFF"/>
                </a:solidFill>
                <a:effectLst/>
                <a:uLnTx/>
                <a:uFillTx/>
              </a:rPr>
              <a:t> </a:t>
            </a:r>
            <a:endParaRPr kumimoji="0" lang="es-PE" sz="200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srgbClr val="FFFFFF"/>
                </a:solidFill>
                <a:effectLst/>
                <a:uLnTx/>
                <a:uFillTx/>
              </a:rPr>
              <a:t>  </a:t>
            </a:r>
            <a:endParaRPr kumimoji="0" lang="es-PE" sz="2000" b="0" i="0" u="none" strike="noStrike" kern="0" cap="none" spc="0" normalizeH="0" baseline="0" noProof="0" dirty="0" smtClean="0">
              <a:ln>
                <a:noFill/>
              </a:ln>
              <a:solidFill>
                <a:srgbClr val="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schemeClr val="bg1"/>
                </a:solidFill>
                <a:effectLst/>
                <a:uLnTx/>
                <a:uFillTx/>
              </a:rPr>
              <a:t> </a:t>
            </a:r>
            <a:r>
              <a:rPr kumimoji="0" lang="es-ES" sz="2400" b="1" i="0" u="none" strike="noStrike" kern="0" cap="none" spc="0" normalizeH="0" baseline="0" noProof="0" dirty="0" smtClean="0">
                <a:ln>
                  <a:noFill/>
                </a:ln>
                <a:solidFill>
                  <a:srgbClr val="FF0000"/>
                </a:solidFill>
                <a:effectLst/>
                <a:uLnTx/>
                <a:uFillTx/>
              </a:rPr>
              <a:t>Ramón R. Abarca Fernández</a:t>
            </a:r>
            <a:endParaRPr kumimoji="0" lang="es-PE" sz="2400" b="1" i="0" u="none" strike="noStrike" kern="0" cap="none" spc="0" normalizeH="0" baseline="0" noProof="0" dirty="0">
              <a:ln>
                <a:noFill/>
              </a:ln>
              <a:solidFill>
                <a:srgbClr val="FF0000"/>
              </a:solidFill>
              <a:effectLst/>
              <a:uLnTx/>
              <a:uFillTx/>
            </a:endParaRPr>
          </a:p>
        </p:txBody>
      </p:sp>
      <p:sp>
        <p:nvSpPr>
          <p:cNvPr id="2" name="1 Marcador de pie de página"/>
          <p:cNvSpPr>
            <a:spLocks noGrp="1"/>
          </p:cNvSpPr>
          <p:nvPr>
            <p:ph type="ftr" sz="quarter" idx="11"/>
          </p:nvPr>
        </p:nvSpPr>
        <p:spPr/>
        <p:txBody>
          <a:bodyPr/>
          <a:lstStyle/>
          <a:p>
            <a:r>
              <a:rPr lang="nl-NL" smtClean="0">
                <a:solidFill>
                  <a:srgbClr val="FFFFFF"/>
                </a:solidFill>
              </a:rPr>
              <a:t>Ramón R. Abarca Fernández</a:t>
            </a:r>
            <a:endParaRPr lang="nl-NL" dirty="0">
              <a:solidFill>
                <a:srgbClr val="FF0000"/>
              </a:solidFill>
            </a:endParaRPr>
          </a:p>
        </p:txBody>
      </p:sp>
    </p:spTree>
    <p:extLst>
      <p:ext uri="{BB962C8B-B14F-4D97-AF65-F5344CB8AC3E}">
        <p14:creationId xmlns:p14="http://schemas.microsoft.com/office/powerpoint/2010/main" val="4066365011"/>
      </p:ext>
    </p:extLst>
  </p:cSld>
  <p:clrMapOvr>
    <a:masterClrMapping/>
  </p:clrMapOvr>
  <p:transition spd="med" advTm="7218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Mj0285246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3"/>
          <p:cNvSpPr>
            <a:spLocks noChangeArrowheads="1" noChangeShapeType="1" noTextEdit="1"/>
          </p:cNvSpPr>
          <p:nvPr/>
        </p:nvSpPr>
        <p:spPr bwMode="auto">
          <a:xfrm>
            <a:off x="1285875" y="5000625"/>
            <a:ext cx="6858000" cy="18573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PE"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¡GRACIAS!</a:t>
            </a:r>
          </a:p>
        </p:txBody>
      </p:sp>
      <p:sp>
        <p:nvSpPr>
          <p:cNvPr id="4" name="Rectangle 5"/>
          <p:cNvSpPr>
            <a:spLocks noChangeArrowheads="1"/>
          </p:cNvSpPr>
          <p:nvPr/>
        </p:nvSpPr>
        <p:spPr bwMode="auto">
          <a:xfrm>
            <a:off x="285750" y="1214438"/>
            <a:ext cx="8501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t-BR" sz="4400" b="1" dirty="0">
                <a:solidFill>
                  <a:srgbClr val="FF0000"/>
                </a:solidFill>
              </a:rPr>
              <a:t>Ramón R. Abarca Fernández</a:t>
            </a:r>
          </a:p>
        </p:txBody>
      </p:sp>
      <p:sp>
        <p:nvSpPr>
          <p:cNvPr id="5" name="Rectangle 3"/>
          <p:cNvSpPr>
            <a:spLocks noChangeArrowheads="1"/>
          </p:cNvSpPr>
          <p:nvPr/>
        </p:nvSpPr>
        <p:spPr bwMode="auto">
          <a:xfrm>
            <a:off x="214313" y="2143125"/>
            <a:ext cx="8677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t-BR" sz="4400" dirty="0">
                <a:solidFill>
                  <a:srgbClr val="0099FF"/>
                </a:solidFill>
              </a:rPr>
              <a:t>http://www.ucsm.edu.pe/rabarcaf</a:t>
            </a:r>
          </a:p>
        </p:txBody>
      </p:sp>
      <p:sp>
        <p:nvSpPr>
          <p:cNvPr id="6" name="WordArt 10"/>
          <p:cNvSpPr>
            <a:spLocks noChangeArrowheads="1" noChangeShapeType="1" noTextEdit="1"/>
          </p:cNvSpPr>
          <p:nvPr/>
        </p:nvSpPr>
        <p:spPr bwMode="auto">
          <a:xfrm>
            <a:off x="2428875" y="3786188"/>
            <a:ext cx="4352925" cy="990600"/>
          </a:xfrm>
          <a:prstGeom prst="rect">
            <a:avLst/>
          </a:prstGeom>
        </p:spPr>
        <p:txBody>
          <a:bodyPr wrap="none" fromWordArt="1">
            <a:prstTxWarp prst="textPlain">
              <a:avLst>
                <a:gd name="adj" fmla="val 50000"/>
              </a:avLst>
            </a:prstTxWarp>
          </a:bodyPr>
          <a:lstStyle/>
          <a:p>
            <a:pPr algn="ctr"/>
            <a:r>
              <a:rPr lang="es-PE" sz="2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rabarcaf@star.com.pe</a:t>
            </a:r>
          </a:p>
          <a:p>
            <a:pPr algn="ctr"/>
            <a:r>
              <a:rPr lang="es-PE" sz="2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rabarcaf@ucsm.edu.pe</a:t>
            </a:r>
          </a:p>
        </p:txBody>
      </p:sp>
      <p:sp>
        <p:nvSpPr>
          <p:cNvPr id="2" name="1 Marcador de pie de página"/>
          <p:cNvSpPr>
            <a:spLocks noGrp="1"/>
          </p:cNvSpPr>
          <p:nvPr>
            <p:ph type="ftr" sz="quarter" idx="11"/>
          </p:nvPr>
        </p:nvSpPr>
        <p:spPr/>
        <p:txBody>
          <a:bodyPr/>
          <a:lstStyle/>
          <a:p>
            <a:pPr>
              <a:defRPr/>
            </a:pPr>
            <a:r>
              <a:rPr lang="es-ES" dirty="0" smtClean="0">
                <a:solidFill>
                  <a:srgbClr val="000000"/>
                </a:solidFill>
              </a:rPr>
              <a:t>Ramón R. Abarca Fernández</a:t>
            </a:r>
            <a:endParaRPr lang="es-ES" dirty="0">
              <a:solidFill>
                <a:srgbClr val="000000"/>
              </a:solidFill>
            </a:endParaRPr>
          </a:p>
        </p:txBody>
      </p:sp>
    </p:spTree>
    <p:extLst>
      <p:ext uri="{BB962C8B-B14F-4D97-AF65-F5344CB8AC3E}">
        <p14:creationId xmlns:p14="http://schemas.microsoft.com/office/powerpoint/2010/main" val="1320846298"/>
      </p:ext>
    </p:extLst>
  </p:cSld>
  <p:clrMapOvr>
    <a:masterClrMapping/>
  </p:clrMapOvr>
  <p:transition spd="med" advTm="6811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iterate type="lt">
                                    <p:tmPct val="0"/>
                                  </p:iterate>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ppt_w</p:attrName>
                                        </p:attrNameLst>
                                      </p:cBhvr>
                                      <p:tavLst>
                                        <p:tav tm="0">
                                          <p:val>
                                            <p:fltVal val="0"/>
                                          </p:val>
                                        </p:tav>
                                        <p:tav tm="100000">
                                          <p:val>
                                            <p:strVal val="#ppt_w"/>
                                          </p:val>
                                        </p:tav>
                                      </p:tavLst>
                                    </p:anim>
                                    <p:anim calcmode="lin" valueType="num">
                                      <p:cBhvr>
                                        <p:cTn id="8" dur="2000" fill="hold"/>
                                        <p:tgtEl>
                                          <p:spTgt spid="8195"/>
                                        </p:tgtEl>
                                        <p:attrNameLst>
                                          <p:attrName>ppt_h</p:attrName>
                                        </p:attrNameLst>
                                      </p:cBhvr>
                                      <p:tavLst>
                                        <p:tav tm="0">
                                          <p:val>
                                            <p:fltVal val="0"/>
                                          </p:val>
                                        </p:tav>
                                        <p:tav tm="100000">
                                          <p:val>
                                            <p:strVal val="#ppt_h"/>
                                          </p:val>
                                        </p:tav>
                                      </p:tavLst>
                                    </p:anim>
                                    <p:anim calcmode="lin" valueType="num">
                                      <p:cBhvr>
                                        <p:cTn id="9" dur="2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19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3000"/>
                            </p:stCondLst>
                            <p:childTnLst>
                              <p:par>
                                <p:cTn id="12" presetID="3" presetClass="entr" presetSubtype="10" fill="hold" grpId="1" nodeType="after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par>
                          <p:cTn id="15" fill="hold" nodeType="afterGroup">
                            <p:stCondLst>
                              <p:cond delay="3500"/>
                            </p:stCondLst>
                            <p:childTnLst>
                              <p:par>
                                <p:cTn id="16" presetID="29" presetClass="path" presetSubtype="0" accel="50000" decel="50000" fill="hold" grpId="0" nodeType="after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17" dur="1299" fill="hold">
                                          <p:stCondLst>
                                            <p:cond delay="0"/>
                                          </p:stCondLst>
                                        </p:cTn>
                                        <p:tgtEl>
                                          <p:spTgt spid="4"/>
                                        </p:tgtEl>
                                        <p:attrNameLst>
                                          <p:attrName>ppt_x</p:attrName>
                                          <p:attrName>ppt_y</p:attrName>
                                        </p:attrNameLst>
                                      </p:cBhvr>
                                    </p:animMotion>
                                  </p:childTnLst>
                                </p:cTn>
                              </p:par>
                            </p:childTnLst>
                          </p:cTn>
                        </p:par>
                        <p:par>
                          <p:cTn id="18" fill="hold" nodeType="afterGroup">
                            <p:stCondLst>
                              <p:cond delay="7527"/>
                            </p:stCondLst>
                            <p:childTnLst>
                              <p:par>
                                <p:cTn id="19" presetID="17" presetClass="entr" presetSubtype="10" fill="hold" grpId="1" nodeType="afterEffect">
                                  <p:stCondLst>
                                    <p:cond delay="0"/>
                                  </p:stCondLst>
                                  <p:iterate type="lt">
                                    <p:tmPct val="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8027"/>
                            </p:stCondLst>
                            <p:childTnLst>
                              <p:par>
                                <p:cTn id="24" presetID="17"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0027"/>
                            </p:stCondLst>
                            <p:childTnLst>
                              <p:par>
                                <p:cTn id="29" presetID="6" presetClass="emph" presetSubtype="0" fill="hold" grpId="1" nodeType="afterEffect">
                                  <p:stCondLst>
                                    <p:cond delay="0"/>
                                  </p:stCondLst>
                                  <p:childTnLst>
                                    <p:animScale>
                                      <p:cBhvr>
                                        <p:cTn id="30" dur="2000" fill="hold"/>
                                        <p:tgtEl>
                                          <p:spTgt spid="6"/>
                                        </p:tgtEl>
                                      </p:cBhvr>
                                      <p:by x="150000" y="150000"/>
                                    </p:animScale>
                                  </p:childTnLst>
                                </p:cTn>
                              </p:par>
                            </p:childTnLst>
                          </p:cTn>
                        </p:par>
                        <p:par>
                          <p:cTn id="31" fill="hold" nodeType="afterGroup">
                            <p:stCondLst>
                              <p:cond delay="12027"/>
                            </p:stCondLst>
                            <p:childTnLst>
                              <p:par>
                                <p:cTn id="32" presetID="29" presetClass="path" presetSubtype="0" accel="50000" decel="50000" fill="hold" grpId="0" nodeType="after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33" dur="1299" fill="hold">
                                          <p:stCondLst>
                                            <p:cond delay="0"/>
                                          </p:stCondLst>
                                        </p:cTn>
                                        <p:tgtEl>
                                          <p:spTgt spid="5"/>
                                        </p:tgtEl>
                                        <p:attrNameLst>
                                          <p:attrName>ppt_x</p:attrName>
                                          <p:attrName>ppt_y</p:attrName>
                                        </p:attrNameLst>
                                      </p:cBhvr>
                                    </p:animMotion>
                                  </p:childTnLst>
                                </p:cTn>
                              </p:par>
                            </p:childTnLst>
                          </p:cTn>
                        </p:par>
                        <p:par>
                          <p:cTn id="34" fill="hold" nodeType="afterGroup">
                            <p:stCondLst>
                              <p:cond delay="17223"/>
                            </p:stCondLst>
                            <p:childTnLst>
                              <p:par>
                                <p:cTn id="35" presetID="1" presetClass="emph" presetSubtype="2" fill="hold" nodeType="afterEffect">
                                  <p:stCondLst>
                                    <p:cond delay="0"/>
                                  </p:stCondLst>
                                  <p:childTnLst>
                                    <p:animClr clrSpc="rgb" dir="cw">
                                      <p:cBhvr>
                                        <p:cTn id="36" dur="2000" fill="hold"/>
                                        <p:tgtEl>
                                          <p:spTgt spid="4"/>
                                        </p:tgtEl>
                                        <p:attrNameLst>
                                          <p:attrName>fillcolor</p:attrName>
                                        </p:attrNameLst>
                                      </p:cBhvr>
                                      <p:to>
                                        <a:srgbClr val="00CC00"/>
                                      </p:to>
                                    </p:animClr>
                                    <p:set>
                                      <p:cBhvr>
                                        <p:cTn id="37" dur="2000" fill="hold"/>
                                        <p:tgtEl>
                                          <p:spTgt spid="4"/>
                                        </p:tgtEl>
                                        <p:attrNameLst>
                                          <p:attrName>fill.type</p:attrName>
                                        </p:attrNameLst>
                                      </p:cBhvr>
                                      <p:to>
                                        <p:strVal val="solid"/>
                                      </p:to>
                                    </p:set>
                                    <p:set>
                                      <p:cBhvr>
                                        <p:cTn id="38" dur="2000" fill="hold"/>
                                        <p:tgtEl>
                                          <p:spTgt spid="4"/>
                                        </p:tgtEl>
                                        <p:attrNameLst>
                                          <p:attrName>fill.on</p:attrName>
                                        </p:attrNameLst>
                                      </p:cBhvr>
                                      <p:to>
                                        <p:strVal val="true"/>
                                      </p:to>
                                    </p:set>
                                  </p:childTnLst>
                                </p:cTn>
                              </p:par>
                            </p:childTnLst>
                          </p:cTn>
                        </p:par>
                        <p:par>
                          <p:cTn id="39" fill="hold" nodeType="afterGroup">
                            <p:stCondLst>
                              <p:cond delay="19223"/>
                            </p:stCondLst>
                            <p:childTnLst>
                              <p:par>
                                <p:cTn id="40" presetID="6" presetClass="emph" presetSubtype="0" fill="hold" grpId="7" nodeType="afterEffect">
                                  <p:stCondLst>
                                    <p:cond delay="0"/>
                                  </p:stCondLst>
                                  <p:iterate type="lt">
                                    <p:tmPct val="0"/>
                                  </p:iterate>
                                  <p:childTnLst>
                                    <p:animScale>
                                      <p:cBhvr>
                                        <p:cTn id="41" dur="2000" fill="hold"/>
                                        <p:tgtEl>
                                          <p:spTgt spid="4"/>
                                        </p:tgtEl>
                                      </p:cBhvr>
                                      <p:by x="150000" y="150000"/>
                                    </p:animScale>
                                  </p:childTnLst>
                                </p:cTn>
                              </p:par>
                            </p:childTnLst>
                          </p:cTn>
                        </p:par>
                        <p:par>
                          <p:cTn id="42" fill="hold" nodeType="afterGroup">
                            <p:stCondLst>
                              <p:cond delay="21223"/>
                            </p:stCondLst>
                            <p:childTnLst>
                              <p:par>
                                <p:cTn id="43" presetID="35" presetClass="emph" presetSubtype="0" fill="hold" grpId="2" nodeType="afterEffect">
                                  <p:stCondLst>
                                    <p:cond delay="0"/>
                                  </p:stCondLst>
                                  <p:iterate type="lt">
                                    <p:tmPct val="0"/>
                                  </p:iterate>
                                  <p:childTnLst>
                                    <p:anim calcmode="discrete" valueType="str">
                                      <p:cBhvr>
                                        <p:cTn id="44" dur="1000" fill="hold"/>
                                        <p:tgtEl>
                                          <p:spTgt spid="4"/>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22223"/>
                            </p:stCondLst>
                            <p:childTnLst>
                              <p:par>
                                <p:cTn id="46" presetID="0" presetClass="path" presetSubtype="0" accel="50000" decel="50000" fill="hold" grpId="6" nodeType="afterEffect">
                                  <p:stCondLst>
                                    <p:cond delay="0"/>
                                  </p:stCondLst>
                                  <p:iterate type="lt">
                                    <p:tmPct val="0"/>
                                  </p:iterate>
                                  <p:childTnLst>
                                    <p:animMotion origin="layout" path="M 0 0 C -0.10921 -0.00995 -0.21928 -0.00995 -0.32865 -0.0148 C -0.35573 -0.01734 -0.3823 -0.02313 -0.40955 -0.02544 C -0.42379 -0.02359 -0.43698 -0.02012 -0.45087 -0.01711 C -0.47119 -0.00717 -0.46077 -0.00948 -0.45886 -0.06359 C -0.45799 -0.08971 -0.45695 -0.1126 -0.45244 -0.13758 C -0.4507 -0.16324 -0.4474 -0.18682 -0.44289 -0.21156 C -0.43768 -0.23954 -0.43542 -0.26659 -0.42865 -0.29388 C -0.4231 -0.3163 -0.42362 -0.34104 -0.4191 -0.3637 C -0.41112 -0.40347 -0.40504 -0.44578 -0.39375 -0.48417 C -0.39237 -0.4955 -0.38924 -0.50474 -0.38733 -0.51584 C -0.38473 -0.53087 -0.38334 -0.54798 -0.37935 -0.56232 C -0.37605 -0.59931 -0.37587 -0.60301 -0.37466 -0.6555 C -0.36789 -0.64578 -0.35504 -0.65434 -0.34601 -0.6555 C -0.3132 -0.66012 -0.28056 -0.66428 -0.24775 -0.66821 C -0.21164 -0.67769 -0.17483 -0.67654 -0.1382 -0.67862 C -0.09688 -0.67746 -0.05938 -0.67515 -0.0191 -0.67029 C 0.00138 -0.66128 0.0335 -0.66451 0.05069 -0.66382 C 0.08854 -0.66243 0.11979 -0.6622 0.15711 -0.65966 C 0.16458 -0.65919 0.17187 -0.6585 0.17934 -0.65758 C 0.18402 -0.65711 0.18888 -0.65596 0.19357 -0.6555 C 0.21684 -0.65365 0.26336 -0.6511 0.26336 -0.6511 C 0.27482 -0.64625 0.28802 -0.64671 0.3 -0.64486 C 0.35451 -0.64625 0.40607 -0.64925 0.46024 -0.6511 C 0.47135 -0.65041 0.48385 -0.65619 0.49357 -0.64902 C 0.49826 -0.64555 0.4927 -0.63492 0.49201 -0.62798 C 0.49045 -0.61434 0.48784 -0.60116 0.48559 -0.58775 C 0.48454 -0.56856 0.48368 -0.55099 0.47934 -0.53272 C 0.4769 -0.50937 0.47222 -0.48555 0.46666 -0.46313 C 0.46267 -0.43006 0.46545 -0.39677 0.46822 -0.3637 C 0.46927 -0.33919 0.47031 -0.31422 0.47291 -0.28971 C 0.47517 -0.26867 0.47986 -0.24763 0.48246 -0.22636 C 0.48333 -0.18682 0.48559 -0.14752 0.48559 -0.10798 C 0.48559 -0.07908 0.49097 -0.04879 0.48402 -0.02128 C 0.48177 -0.01249 0.47031 -0.02012 0.46336 -0.01919 C 0.45086 -0.01758 0.44079 -0.01087 0.42847 -0.00856 C 0.42465 -0.00694 0.42118 -0.00393 0.41736 -0.00232 C 0.41215 -0.00023 0.40677 0.00023 0.40156 0.00208 C 0.3052 0 0.20902 -0.00532 0.11267 -0.00856 C 0.08767 -0.01064 0.05625 -0.02081 0.03333 -0.01064 C 0.03402 0.01063 0.03263 0.04578 0.03802 0.06751 C 0.03975 0.10057 0.0401 0.13387 0.04288 0.16693 C 0.04496 0.25526 0.03298 0.23514 0.1 0.23237 C 0.12239 0.23005 0.14218 0.22543 0.1651 0.22404 C 0.19635 0.21988 0.22708 0.21872 0.25868 0.21757 C 0.3644 0.22081 0.35381 0.2215 0.4967 0.21757 C 0.50104 0.21757 0.48819 0.21618 0.48402 0.21549 C 0.4809 0.21479 0.4776 0.21387 0.47447 0.21341 C 0.45625 0.21017 0.45052 0.21063 0.42847 0.20924 C 0.40868 0.20647 0.38958 0.19977 0.36979 0.19653 C 0.35746 0.19098 0.34409 0.19075 0.33177 0.18589 C 0.32187 0.18196 0.31319 0.17572 0.30312 0.17318 C 0.29791 0.16855 0.29305 0.1674 0.28732 0.16485 C 0.27743 0.15583 0.26579 0.1556 0.25555 0.14797 C 0.25329 0.14612 0.25156 0.14312 0.24913 0.1415 C 0.2302 0.12901 0.23923 0.13641 0.2269 0.13086 C 0.21267 0.12439 0.20034 0.11676 0.18541 0.1119 C 0.16614 0.09896 0.14513 0.0904 0.12534 0.07815 C 0.121 0.0756 0.11684 0.07237 0.11267 0.06959 C 0.11076 0.0682 0.10833 0.06844 0.10625 0.06751 C 0.10364 0.06635 0.10086 0.0652 0.09843 0.06335 C 0.08246 0.05179 0.09548 0.05641 0.0809 0.05271 C 0.06857 0.04208 0.07517 0.04531 0.0618 0.04208 C 0.05017 0.03167 0.06475 0.04393 0.05069 0.03583 C 0.04253 0.03121 0.04253 0.02474 0.03177 0.02104 C 0.02361 0.01086 0.03437 0.02312 0.02204 0.01479 C 0.02083 0.01387 0.02013 0.01156 0.01892 0.0104 C 0.01805 0.00948 0.01684 0.00901 0.01579 0.00832 " pathEditMode="relative" ptsTypes="fffffffffffffffffffffffffffffffffffffffffffffffffffffffffffffffffffA">
                                      <p:cBhvr>
                                        <p:cTn id="47" dur="3000" fill="hold"/>
                                        <p:tgtEl>
                                          <p:spTgt spid="4"/>
                                        </p:tgtEl>
                                        <p:attrNameLst>
                                          <p:attrName>ppt_x</p:attrName>
                                          <p:attrName>ppt_y</p:attrName>
                                        </p:attrNameLst>
                                      </p:cBhvr>
                                    </p:animMotion>
                                  </p:childTnLst>
                                </p:cTn>
                              </p:par>
                            </p:childTnLst>
                          </p:cTn>
                        </p:par>
                        <p:par>
                          <p:cTn id="48" fill="hold" nodeType="afterGroup">
                            <p:stCondLst>
                              <p:cond delay="25223"/>
                            </p:stCondLst>
                            <p:childTnLst>
                              <p:par>
                                <p:cTn id="49" presetID="8" presetClass="emph" presetSubtype="0" fill="hold" grpId="3" nodeType="afterEffect">
                                  <p:stCondLst>
                                    <p:cond delay="0"/>
                                  </p:stCondLst>
                                  <p:iterate type="lt">
                                    <p:tmPct val="0"/>
                                  </p:iterate>
                                  <p:childTnLst>
                                    <p:animRot by="21600000">
                                      <p:cBhvr>
                                        <p:cTn id="50" dur="2000" fill="hold"/>
                                        <p:tgtEl>
                                          <p:spTgt spid="4"/>
                                        </p:tgtEl>
                                        <p:attrNameLst>
                                          <p:attrName>r</p:attrName>
                                        </p:attrNameLst>
                                      </p:cBhvr>
                                    </p:animRot>
                                  </p:childTnLst>
                                </p:cTn>
                              </p:par>
                            </p:childTnLst>
                          </p:cTn>
                        </p:par>
                        <p:par>
                          <p:cTn id="51" fill="hold" nodeType="afterGroup">
                            <p:stCondLst>
                              <p:cond delay="27223"/>
                            </p:stCondLst>
                            <p:childTnLst>
                              <p:par>
                                <p:cTn id="52" presetID="9" presetClass="emph" presetSubtype="0" grpId="4" nodeType="afterEffect">
                                  <p:stCondLst>
                                    <p:cond delay="0"/>
                                  </p:stCondLst>
                                  <p:iterate type="lt">
                                    <p:tmAbs val="0"/>
                                  </p:iterate>
                                  <p:childTnLst>
                                    <p:set>
                                      <p:cBhvr rctx="PPT">
                                        <p:cTn id="53" dur="indefinite"/>
                                        <p:tgtEl>
                                          <p:spTgt spid="4"/>
                                        </p:tgtEl>
                                        <p:attrNameLst>
                                          <p:attrName>style.opacity</p:attrName>
                                        </p:attrNameLst>
                                      </p:cBhvr>
                                      <p:to>
                                        <p:strVal val="0.25"/>
                                      </p:to>
                                    </p:set>
                                    <p:animEffect filter="image" prLst="opacity: 0.25">
                                      <p:cBhvr rctx="IE">
                                        <p:cTn id="54" dur="indefinite"/>
                                        <p:tgtEl>
                                          <p:spTgt spid="4"/>
                                        </p:tgtEl>
                                      </p:cBhvr>
                                    </p:animEffect>
                                  </p:childTnLst>
                                </p:cTn>
                              </p:par>
                            </p:childTnLst>
                          </p:cTn>
                        </p:par>
                        <p:par>
                          <p:cTn id="55" fill="hold" nodeType="afterGroup">
                            <p:stCondLst>
                              <p:cond delay="27223"/>
                            </p:stCondLst>
                            <p:childTnLst>
                              <p:par>
                                <p:cTn id="56" presetID="0" presetClass="path" presetSubtype="0" accel="50000" decel="50000" fill="hold" grpId="5" nodeType="afterEffect">
                                  <p:stCondLst>
                                    <p:cond delay="0"/>
                                  </p:stCondLst>
                                  <p:iterate type="lt">
                                    <p:tmPct val="0"/>
                                  </p:iterate>
                                  <p:childTnLst>
                                    <p:animMotion origin="layout" path="M 0 0 C 0.0033 0.0178 0.00365 0.02381 0.00469 0.04647 C 0.00521 0.07121 0.00538 0.09572 0.00642 0.12046 C 0.00764 0.14936 0.01649 0.17826 0.0191 0.20716 C -0.11562 0.25086 -0.26285 0.25757 -0.39687 0.20924 C -0.43021 0.20994 -0.46354 0.21156 -0.49687 0.21156 C -0.51128 0.21156 -0.50017 0.20786 -0.49844 0.20716 C -0.49288 0.19583 -0.49757 0.1778 -0.49844 0.16485 C -0.49774 0.03052 -0.49861 -0.09781 -0.49201 -0.23029 C -0.48889 -0.36209 -0.48819 -0.49365 -0.48733 -0.62567 C -0.46319 -0.61526 -0.43611 -0.61503 -0.41111 -0.61295 C -0.39097 -0.61133 -0.35087 -0.60879 -0.35087 -0.60879 C -0.18785 -0.60925 0.19479 -0.62405 0.45556 -0.61087 C 0.45382 -0.56833 0.45434 -0.52648 0.45712 -0.48394 C 0.45816 -0.46891 0.45816 -0.4518 0.46198 -0.43746 C 0.46615 -0.39168 0.47136 -0.34613 0.47465 -0.30012 C 0.47604 -0.28024 0.47604 -0.25827 0.4809 -0.23885 C 0.48837 -0.17827 0.50695 -0.12139 0.5158 -0.06128 C 0.51476 -0.03862 0.51441 -0.01596 0.51267 0.00647 C 0.51181 0.01826 0.50399 0.0289 0.5 0.03815 C 0.4934 0.05317 0.4849 0.06566 0.47778 0.08046 C 0.47552 0.08508 0.47118 0.08716 0.46823 0.09086 C 0.46771 0.09294 0.46754 0.09526 0.46667 0.09734 C 0.46476 0.10173 0.46024 0.11005 0.46024 0.11005 C 0.45972 0.11213 0.45938 0.11422 0.45868 0.1163 C 0.45781 0.11861 0.45625 0.12046 0.45556 0.12277 C 0.45417 0.1267 0.45243 0.13526 0.45243 0.13526 C 0.45156 0.14797 0.44983 0.16069 0.44913 0.17341 C 0.4467 0.21919 0.45452 0.22196 0.43333 0.24531 C 0.42795 0.25109 0.42726 0.25711 0.42066 0.26011 C 0.36458 0.25271 0.34948 0.25502 0.26667 0.25364 C 0.25382 0.24786 0.26615 0.25271 0.23802 0.24948 C 0.15886 0.24 0.22101 0.24554 0.16649 0.24115 C 0.14583 0.23398 0.15833 0.23722 0.12865 0.23468 C 0.0974 0.22797 0.06719 0.21711 0.03629 0.20716 C 0.03247 0.18566 0.03577 0.16277 0.03976 0.14173 C 0.0434 0.12254 0.03976 0.12924 0.04601 0.12046 C 0.0533 0.09225 0.0625 0.0652 0.07136 0.03815 C 0.07396 0.03028 0.07708 0.02265 0.07934 0.01479 C 0.08004 0.01202 0.07986 0.00901 0.08073 0.00647 C 0.08264 0.00185 0.08733 -0.00625 0.08733 -0.00625 C 0.09045 -0.02336 0.09688 -0.03769 0.09983 -0.0548 C 0.10226 -0.06706 0.10417 -0.08463 0.10955 -0.09503 C 0.11094 -0.10058 0.11129 -0.10636 0.11267 -0.11191 C 0.11563 -0.12394 0.12118 -0.13365 0.12379 -0.1459 C 0.12622 -0.15769 0.12691 -0.1674 0.13177 -0.17758 C 0.13351 -0.19214 0.1349 -0.20324 0.14132 -0.2155 C 0.14288 -0.22451 0.14288 -0.22567 0.14601 -0.23469 C 0.14792 -0.24047 0.15243 -0.25157 0.15243 -0.25157 C 0.15486 -0.26498 0.16077 -0.27792 0.16649 -0.28948 C 0.17031 -0.30428 0.16528 -0.28625 0.17309 -0.30428 C 0.17587 -0.31099 0.17761 -0.31885 0.18073 -0.32555 C 0.18316 -0.33064 0.18872 -0.34035 0.18872 -0.34035 C 0.19132 -0.35052 0.19809 -0.35746 0.20313 -0.36555 C 0.21597 -0.38636 0.23125 -0.41388 0.24757 -0.42914 C 0.25504 -0.44347 0.24531 -0.42659 0.25868 -0.44185 C 0.26007 -0.44347 0.26059 -0.44625 0.26198 -0.4481 C 0.26337 -0.44995 0.26528 -0.45064 0.26667 -0.45226 C 0.27448 -0.46081 0.2816 -0.47237 0.28889 -0.48185 C 0.29063 -0.48417 0.2934 -0.4844 0.29531 -0.48625 C 0.30017 -0.49087 0.30434 -0.49896 0.30955 -0.50313 C 0.31094 -0.50428 0.31285 -0.50405 0.31424 -0.50521 C 0.31754 -0.50775 0.32066 -0.51076 0.32379 -0.51353 C 0.33351 -0.52209 0.34254 -0.5311 0.35399 -0.5348 C 0.35938 -0.53943 0.36354 -0.54104 0.36979 -0.54313 C 0.38403 -0.55284 0.40191 -0.55376 0.41754 -0.55792 C 0.41632 -0.51469 0.4158 -0.47168 0.40955 -0.42914 C 0.40781 -0.41735 0.40781 -0.40648 0.40469 -0.39515 C 0.40365 -0.3748 0.40191 -0.35607 0.4 -0.33596 C 0.4007 -0.25596 0.39809 -0.19815 0.40642 -0.12671 C 0.4059 -0.0296 0.40556 0.06774 0.40469 0.16485 C 0.40452 0.18104 0.40625 0.19791 0.40313 0.21364 C 0.40295 0.21456 0.38976 0.20948 0.38889 0.20924 C 0.37517 0.20393 0.39879 0.21109 0.36979 0.20508 C 0.35816 0.20254 0.34653 0.19907 0.3349 0.19676 C 0.32743 0.19537 0.32014 0.19375 0.31267 0.19237 C 0.30156 0.19005 0.27934 0.18404 0.27934 0.18404 C 0.26702 0.17734 0.25399 0.17271 0.24132 0.16716 C 0.22674 0.16069 0.23403 0.16138 0.22066 0.15445 C 0.20712 0.14751 0.19254 0.14242 0.17934 0.13526 C 0.16215 0.12601 0.17708 0.13109 0.16198 0.12693 C 0.14115 0.10774 0.11945 0.09063 0.09844 0.0719 C 0.08941 0.06404 0.08108 0.05109 0.07136 0.04231 C 0.06441 0.02843 0.05573 0.02104 0.0474 0.00855 C 0.04254 0.00092 0.03802 -0.00694 0.03316 -0.0148 C 0.02865 -0.02243 0.02222 -0.02821 0.01754 -0.03584 C 0.01267 -0.0437 0.00903 -0.05295 0.00295 -0.0592 C 0.00052 -0.06197 -0.00243 -0.06428 -0.00469 -0.06752 C -0.00729 -0.07122 -0.00868 -0.07631 -0.01111 -0.08024 C -0.01545 -0.08694 -0.02014 -0.09365 -0.02535 -0.0992 C -0.02795 -0.10197 -0.0309 -0.10451 -0.03333 -0.10775 C -0.0401 -0.117 -0.04583 -0.12833 -0.05399 -0.13526 C -0.06076 -0.14868 -0.07239 -0.15769 -0.0809 -0.16902 C -0.08281 -0.17157 -0.08385 -0.17503 -0.08576 -0.17758 C -0.08958 -0.18266 -0.09462 -0.18521 -0.09844 -0.19029 C -0.09896 -0.19099 -0.10538 -0.20278 -0.10798 -0.20509 C -0.10989 -0.20671 -0.11233 -0.20763 -0.11423 -0.20925 C -0.12048 -0.2148 -0.12448 -0.22289 -0.13177 -0.22613 C -0.1368 -0.23538 -0.14097 -0.24347 -0.14913 -0.24717 C -0.15642 -0.25688 -0.16684 -0.26868 -0.17621 -0.27469 C -0.18229 -0.28301 -0.18871 -0.2881 -0.19687 -0.29157 C -0.2026 -0.29966 -0.20885 -0.30243 -0.21597 -0.30868 C -0.21771 -0.31029 -0.21875 -0.3133 -0.22066 -0.31492 C -0.22205 -0.31607 -0.22378 -0.31607 -0.22552 -0.317 C -0.23385 -0.32255 -0.23976 -0.3318 -0.2493 -0.33596 C -0.25538 -0.34428 -0.2493 -0.33711 -0.25712 -0.34243 C -0.2651 -0.34775 -0.27066 -0.35538 -0.27934 -0.35931 C -0.28403 -0.36394 -0.28663 -0.36694 -0.29201 -0.36995 C -0.29514 -0.37157 -0.30156 -0.37411 -0.30156 -0.37411 C -0.31423 -0.38636 -0.32778 -0.39607 -0.34149 -0.40578 C -0.35035 -0.41226 -0.35555 -0.4185 -0.3651 -0.42266 C -0.36962 -0.42914 -0.37292 -0.43122 -0.37934 -0.4333 C -0.39236 -0.44347 -0.40278 -0.45873 -0.41753 -0.46498 C -0.42326 -0.47099 -0.42812 -0.47469 -0.43489 -0.47769 C -0.44201 -0.48694 -0.45798 -0.50474 -0.46823 -0.50937 C -0.48194 -0.52763 -0.46892 -0.50104 -0.46667 -0.49665 C -0.4651 -0.4881 -0.46406 -0.48278 -0.46024 -0.47561 C -0.45903 -0.46683 -0.45764 -0.4585 -0.45555 -0.45018 C -0.45226 -0.41896 -0.45 -0.38659 -0.44132 -0.35723 C -0.43941 -0.34197 -0.43542 -0.32671 -0.43021 -0.31284 C -0.42691 -0.2948 -0.42048 -0.27584 -0.4158 -0.25781 C -0.41337 -0.24833 -0.4125 -0.23746 -0.40955 -0.22821 C -0.40885 -0.2259 -0.40729 -0.22428 -0.40642 -0.22197 C -0.4033 -0.21411 -0.40208 -0.20486 -0.4 -0.19654 C -0.39635 -0.18151 -0.39792 -0.19052 -0.39358 -0.17758 C -0.39028 -0.16787 -0.38871 -0.15769 -0.38576 -0.14798 C -0.38524 -0.14451 -0.38507 -0.14081 -0.3842 -0.13735 C -0.38351 -0.13434 -0.38177 -0.1318 -0.3809 -0.12879 C -0.37691 -0.11122 -0.37691 -0.09087 -0.37135 -0.07399 C -0.36319 -0.04925 -0.37239 -0.08394 -0.36667 -0.06128 C -0.36423 -0.04209 -0.35955 -0.02474 -0.35555 -0.00625 C -0.35121 0.01387 -0.35729 -0.0044 -0.35087 0.01271 C -0.34844 0.03398 -0.34618 0.05803 -0.34149 0.07838 C -0.33906 0.10011 -0.33594 0.12208 -0.33333 0.14381 C -0.33281 0.16277 -0.33923 0.21017 -0.31753 0.21988 C -0.31163 0.21919 -0.30573 0.21919 -0.3 0.2178 C -0.28715 0.21479 -0.29184 0.21109 -0.27778 0.20508 C -0.26562 0.19976 -0.27153 0.20185 -0.26024 0.19884 C -0.25364 0.19237 -0.24618 0.18659 -0.23819 0.18404 C -0.23316 0.17711 -0.22743 0.17572 -0.22066 0.17341 C -0.21476 0.16138 -0.22118 0.17156 -0.20798 0.16277 C -0.18976 0.15052 -0.21076 0.16069 -0.19687 0.15445 C -0.18628 0.14381 -0.17708 0.13687 -0.1651 0.12901 C -0.15642 0.12323 -0.14878 0.11398 -0.13976 0.11005 C -0.1342 0.1045 -0.12083 0.08948 -0.11423 0.0867 C -0.1066 0.08 -0.10278 0.07283 -0.09358 0.06982 C -0.0776 0.05572 -0.09826 0.07468 -0.08576 0.06127 C -0.075 0.04971 -0.0875 0.0652 -0.07465 0.05294 C -0.06805 0.04647 -0.06354 0.03745 -0.05555 0.03398 C -0.04601 0.02057 -0.04757 0.03768 -0.04757 0.01271 " pathEditMode="relative" ptsTypes="fffffffffffffffffffffffffffffffffffffffffffffffffffffffffffffffffffffffffffffffffffffffffffffffffffffffffffffffffffffffffffffffffffffffffffffffffffffA">
                                      <p:cBhvr>
                                        <p:cTn id="57" dur="2000" fill="hold"/>
                                        <p:tgtEl>
                                          <p:spTgt spid="4"/>
                                        </p:tgtEl>
                                        <p:attrNameLst>
                                          <p:attrName>ppt_x</p:attrName>
                                          <p:attrName>ppt_y</p:attrName>
                                        </p:attrNameLst>
                                      </p:cBhvr>
                                    </p:animMotion>
                                  </p:childTnLst>
                                </p:cTn>
                              </p:par>
                            </p:childTnLst>
                          </p:cTn>
                        </p:par>
                        <p:par>
                          <p:cTn id="58" fill="hold" nodeType="afterGroup">
                            <p:stCondLst>
                              <p:cond delay="29223"/>
                            </p:stCondLst>
                            <p:childTnLst>
                              <p:par>
                                <p:cTn id="59" presetID="51" presetClass="path" presetSubtype="0" accel="50000" decel="50000" fill="hold" grpId="1" nodeType="afterEffect">
                                  <p:stCondLst>
                                    <p:cond delay="0"/>
                                  </p:stCondLst>
                                  <p:iterate type="lt">
                                    <p:tmPct val="0"/>
                                  </p:iterate>
                                  <p:childTnLst>
                                    <p:animMotion origin="layout" path="M 0 0 L -0.04 0.067 C -0.049 0.081 -0.054 0.102 -0.054 0.124 C -0.054 0.149 -0.049 0.169 -0.04 0.183 L 0 0.25 E" pathEditMode="relative" ptsTypes="">
                                      <p:cBhvr>
                                        <p:cTn id="60" dur="2000" fill="hold"/>
                                        <p:tgtEl>
                                          <p:spTgt spid="8195"/>
                                        </p:tgtEl>
                                        <p:attrNameLst>
                                          <p:attrName>ppt_x</p:attrName>
                                          <p:attrName>ppt_y</p:attrName>
                                        </p:attrNameLst>
                                      </p:cBhvr>
                                    </p:animMotion>
                                  </p:childTnLst>
                                </p:cTn>
                              </p:par>
                            </p:childTnLst>
                          </p:cTn>
                        </p:par>
                        <p:par>
                          <p:cTn id="61" fill="hold" nodeType="afterGroup">
                            <p:stCondLst>
                              <p:cond delay="31223"/>
                            </p:stCondLst>
                            <p:childTnLst>
                              <p:par>
                                <p:cTn id="62" presetID="29" presetClass="path" presetSubtype="0" accel="50000" decel="50000" fill="hold" grpId="2" nodeType="afterEffect">
                                  <p:stCondLst>
                                    <p:cond delay="0"/>
                                  </p:stCondLst>
                                  <p:iterate type="lt">
                                    <p:tmPct val="0"/>
                                  </p:iterate>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63" dur="2000" fill="hold"/>
                                        <p:tgtEl>
                                          <p:spTgt spid="8195"/>
                                        </p:tgtEl>
                                        <p:attrNameLst>
                                          <p:attrName>ppt_x</p:attrName>
                                          <p:attrName>ppt_y</p:attrName>
                                        </p:attrNameLst>
                                      </p:cBhvr>
                                    </p:animMotion>
                                  </p:childTnLst>
                                </p:cTn>
                              </p:par>
                            </p:childTnLst>
                          </p:cTn>
                        </p:par>
                        <p:par>
                          <p:cTn id="64" fill="hold" nodeType="afterGroup">
                            <p:stCondLst>
                              <p:cond delay="33223"/>
                            </p:stCondLst>
                            <p:childTnLst>
                              <p:par>
                                <p:cTn id="65" presetID="45" presetClass="path" presetSubtype="0" accel="50000" decel="50000" fill="hold" grpId="3" nodeType="afterEffect">
                                  <p:stCondLst>
                                    <p:cond delay="0"/>
                                  </p:stCondLst>
                                  <p:iterate type="lt">
                                    <p:tmPct val="0"/>
                                  </p:iterate>
                                  <p:childTnLst>
                                    <p:animMotion origin="layout" path="M 0 0 L 0.017 0 C 0.025 0 0.034 -0.014 0.042 -0.016 C 0.048 -0.016 0.059 -0.003 0.064 -0.003 C 0.071 -0.003 0.078 -0.007 0.091 -0.007 L 0.1 -0.162 L 0.11 0.025 L 0.122 0 L 0.132 -0.007 L 0.156 -0.001 C 0.167 -0.004 0.176 -0.017 0.187 -0.022 C 0.191 -0.023 0.2 -0.024 0.206 -0.022 C 0.212 -0.02 0.217 -0.006 0.219 -0.005 C 0.222 -0.001 0.229 -0.005 0.233 -0.003 L 0.239 0 L 0.25 0 E" pathEditMode="relative" ptsTypes="">
                                      <p:cBhvr>
                                        <p:cTn id="66" dur="2000" fill="hold"/>
                                        <p:tgtEl>
                                          <p:spTgt spid="8195"/>
                                        </p:tgtEl>
                                        <p:attrNameLst>
                                          <p:attrName>ppt_x</p:attrName>
                                          <p:attrName>ppt_y</p:attrName>
                                        </p:attrNameLst>
                                      </p:cBhvr>
                                    </p:animMotion>
                                  </p:childTnLst>
                                </p:cTn>
                              </p:par>
                            </p:childTnLst>
                          </p:cTn>
                        </p:par>
                        <p:par>
                          <p:cTn id="67" fill="hold" nodeType="afterGroup">
                            <p:stCondLst>
                              <p:cond delay="35223"/>
                            </p:stCondLst>
                            <p:childTnLst>
                              <p:par>
                                <p:cTn id="68" presetID="19" presetClass="emph" presetSubtype="0" fill="hold" grpId="2" nodeType="afterEffect">
                                  <p:stCondLst>
                                    <p:cond delay="0"/>
                                  </p:stCondLst>
                                  <p:childTnLst>
                                    <p:animClr clrSpc="rgb" dir="cw">
                                      <p:cBhvr override="childStyle">
                                        <p:cTn id="69" dur="500" fill="hold"/>
                                        <p:tgtEl>
                                          <p:spTgt spid="6"/>
                                        </p:tgtEl>
                                        <p:attrNameLst>
                                          <p:attrName>style.color</p:attrName>
                                        </p:attrNameLst>
                                      </p:cBhvr>
                                      <p:to>
                                        <a:srgbClr val="FF3300"/>
                                      </p:to>
                                    </p:animClr>
                                    <p:animClr clrSpc="rgb" dir="cw">
                                      <p:cBhvr>
                                        <p:cTn id="70" dur="500" fill="hold"/>
                                        <p:tgtEl>
                                          <p:spTgt spid="6"/>
                                        </p:tgtEl>
                                        <p:attrNameLst>
                                          <p:attrName>fillcolor</p:attrName>
                                        </p:attrNameLst>
                                      </p:cBhvr>
                                      <p:to>
                                        <a:srgbClr val="FF3300"/>
                                      </p:to>
                                    </p:animClr>
                                    <p:set>
                                      <p:cBhvr>
                                        <p:cTn id="71" dur="500" fill="hold"/>
                                        <p:tgtEl>
                                          <p:spTgt spid="6"/>
                                        </p:tgtEl>
                                        <p:attrNameLst>
                                          <p:attrName>fill.type</p:attrName>
                                        </p:attrNameLst>
                                      </p:cBhvr>
                                      <p:to>
                                        <p:strVal val="solid"/>
                                      </p:to>
                                    </p:set>
                                    <p:set>
                                      <p:cBhvr>
                                        <p:cTn id="72" dur="500" fill="hold"/>
                                        <p:tgtEl>
                                          <p:spTgt spid="6"/>
                                        </p:tgtEl>
                                        <p:attrNameLst>
                                          <p:attrName>fill.on</p:attrName>
                                        </p:attrNameLst>
                                      </p:cBhvr>
                                      <p:to>
                                        <p:strVal val="true"/>
                                      </p:to>
                                    </p:set>
                                  </p:childTnLst>
                                </p:cTn>
                              </p:par>
                            </p:childTnLst>
                          </p:cTn>
                        </p:par>
                        <p:par>
                          <p:cTn id="73" fill="hold" nodeType="afterGroup">
                            <p:stCondLst>
                              <p:cond delay="35723"/>
                            </p:stCondLst>
                            <p:childTnLst>
                              <p:par>
                                <p:cTn id="74" presetID="29" presetClass="path" presetSubtype="0" accel="50000" decel="50000" fill="hold" grpId="3" nodeType="afterEffect">
                                  <p:stCondLst>
                                    <p:cond delay="0"/>
                                  </p:stCondLst>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75" dur="2000" fill="hold"/>
                                        <p:tgtEl>
                                          <p:spTgt spid="6"/>
                                        </p:tgtEl>
                                        <p:attrNameLst>
                                          <p:attrName>ppt_x</p:attrName>
                                          <p:attrName>ppt_y</p:attrName>
                                        </p:attrNameLst>
                                      </p:cBhvr>
                                    </p:animMotion>
                                  </p:childTnLst>
                                </p:cTn>
                              </p:par>
                            </p:childTnLst>
                          </p:cTn>
                        </p:par>
                        <p:par>
                          <p:cTn id="76" fill="hold" nodeType="afterGroup">
                            <p:stCondLst>
                              <p:cond delay="37723"/>
                            </p:stCondLst>
                            <p:childTnLst>
                              <p:par>
                                <p:cTn id="77" presetID="32" presetClass="emph" presetSubtype="0" fill="hold" grpId="4" nodeType="afterEffect">
                                  <p:stCondLst>
                                    <p:cond delay="0"/>
                                  </p:stCondLst>
                                  <p:iterate type="lt">
                                    <p:tmPct val="0"/>
                                  </p:iterate>
                                  <p:childTnLst>
                                    <p:animRot by="120000">
                                      <p:cBhvr>
                                        <p:cTn id="78" dur="100" fill="hold">
                                          <p:stCondLst>
                                            <p:cond delay="0"/>
                                          </p:stCondLst>
                                        </p:cTn>
                                        <p:tgtEl>
                                          <p:spTgt spid="8195"/>
                                        </p:tgtEl>
                                        <p:attrNameLst>
                                          <p:attrName>r</p:attrName>
                                        </p:attrNameLst>
                                      </p:cBhvr>
                                    </p:animRot>
                                    <p:animRot by="-240000">
                                      <p:cBhvr>
                                        <p:cTn id="79" dur="200" fill="hold">
                                          <p:stCondLst>
                                            <p:cond delay="200"/>
                                          </p:stCondLst>
                                        </p:cTn>
                                        <p:tgtEl>
                                          <p:spTgt spid="8195"/>
                                        </p:tgtEl>
                                        <p:attrNameLst>
                                          <p:attrName>r</p:attrName>
                                        </p:attrNameLst>
                                      </p:cBhvr>
                                    </p:animRot>
                                    <p:animRot by="240000">
                                      <p:cBhvr>
                                        <p:cTn id="80" dur="200" fill="hold">
                                          <p:stCondLst>
                                            <p:cond delay="400"/>
                                          </p:stCondLst>
                                        </p:cTn>
                                        <p:tgtEl>
                                          <p:spTgt spid="8195"/>
                                        </p:tgtEl>
                                        <p:attrNameLst>
                                          <p:attrName>r</p:attrName>
                                        </p:attrNameLst>
                                      </p:cBhvr>
                                    </p:animRot>
                                    <p:animRot by="-240000">
                                      <p:cBhvr>
                                        <p:cTn id="81" dur="200" fill="hold">
                                          <p:stCondLst>
                                            <p:cond delay="600"/>
                                          </p:stCondLst>
                                        </p:cTn>
                                        <p:tgtEl>
                                          <p:spTgt spid="8195"/>
                                        </p:tgtEl>
                                        <p:attrNameLst>
                                          <p:attrName>r</p:attrName>
                                        </p:attrNameLst>
                                      </p:cBhvr>
                                    </p:animRot>
                                    <p:animRot by="120000">
                                      <p:cBhvr>
                                        <p:cTn id="82" dur="200" fill="hold">
                                          <p:stCondLst>
                                            <p:cond delay="800"/>
                                          </p:stCondLst>
                                        </p:cTn>
                                        <p:tgtEl>
                                          <p:spTgt spid="8195"/>
                                        </p:tgtEl>
                                        <p:attrNameLst>
                                          <p:attrName>r</p:attrName>
                                        </p:attrNameLst>
                                      </p:cBhvr>
                                    </p:animRot>
                                  </p:childTnLst>
                                </p:cTn>
                              </p:par>
                            </p:childTnLst>
                          </p:cTn>
                        </p:par>
                        <p:par>
                          <p:cTn id="83" fill="hold" nodeType="afterGroup">
                            <p:stCondLst>
                              <p:cond delay="38723"/>
                            </p:stCondLst>
                            <p:childTnLst>
                              <p:par>
                                <p:cTn id="84" presetID="35" presetClass="emph" presetSubtype="0" fill="hold" grpId="5" nodeType="afterEffect">
                                  <p:stCondLst>
                                    <p:cond delay="0"/>
                                  </p:stCondLst>
                                  <p:iterate type="lt">
                                    <p:tmPct val="0"/>
                                  </p:iterate>
                                  <p:childTnLst>
                                    <p:anim calcmode="discrete" valueType="str">
                                      <p:cBhvr>
                                        <p:cTn id="85" dur="1000" fill="hold"/>
                                        <p:tgtEl>
                                          <p:spTgt spid="8195"/>
                                        </p:tgtEl>
                                        <p:attrNameLst>
                                          <p:attrName>style.visibility</p:attrName>
                                        </p:attrNameLst>
                                      </p:cBhvr>
                                      <p:tavLst>
                                        <p:tav tm="0">
                                          <p:val>
                                            <p:strVal val="hidden"/>
                                          </p:val>
                                        </p:tav>
                                        <p:tav tm="50000">
                                          <p:val>
                                            <p:strVal val="visible"/>
                                          </p:val>
                                        </p:tav>
                                      </p:tavLst>
                                    </p:anim>
                                  </p:childTnLst>
                                </p:cTn>
                              </p:par>
                            </p:childTnLst>
                          </p:cTn>
                        </p:par>
                        <p:par>
                          <p:cTn id="86" fill="hold" nodeType="afterGroup">
                            <p:stCondLst>
                              <p:cond delay="39723"/>
                            </p:stCondLst>
                            <p:childTnLst>
                              <p:par>
                                <p:cTn id="87" presetID="18" presetClass="emph" presetSubtype="0" fill="hold" grpId="6" nodeType="afterEffect">
                                  <p:stCondLst>
                                    <p:cond delay="0"/>
                                  </p:stCondLst>
                                  <p:iterate type="lt">
                                    <p:tmPct val="4000"/>
                                  </p:iterate>
                                  <p:childTnLst>
                                    <p:set>
                                      <p:cBhvr override="childStyle">
                                        <p:cTn id="88" dur="500" fill="hold"/>
                                        <p:tgtEl>
                                          <p:spTgt spid="8195"/>
                                        </p:tgtEl>
                                        <p:attrNameLst>
                                          <p:attrName>style.textDecorationUnderline</p:attrName>
                                        </p:attrNameLst>
                                      </p:cBhvr>
                                      <p:to>
                                        <p:strVal val="true"/>
                                      </p:to>
                                    </p:set>
                                  </p:childTnLst>
                                </p:cTn>
                              </p:par>
                            </p:childTnLst>
                          </p:cTn>
                        </p:par>
                        <p:par>
                          <p:cTn id="89" fill="hold" nodeType="afterGroup">
                            <p:stCondLst>
                              <p:cond delay="40383"/>
                            </p:stCondLst>
                            <p:childTnLst>
                              <p:par>
                                <p:cTn id="90" presetID="18" presetClass="emph" presetSubtype="0" fill="hold" grpId="7" nodeType="afterEffect">
                                  <p:stCondLst>
                                    <p:cond delay="0"/>
                                  </p:stCondLst>
                                  <p:iterate type="lt">
                                    <p:tmPct val="4000"/>
                                  </p:iterate>
                                  <p:childTnLst>
                                    <p:set>
                                      <p:cBhvr override="childStyle">
                                        <p:cTn id="91" dur="500" fill="hold"/>
                                        <p:tgtEl>
                                          <p:spTgt spid="8195"/>
                                        </p:tgtEl>
                                        <p:attrNameLst>
                                          <p:attrName>style.textDecorationUnderline</p:attrName>
                                        </p:attrNameLst>
                                      </p:cBhvr>
                                      <p:to>
                                        <p:strVal val="true"/>
                                      </p:to>
                                    </p:set>
                                  </p:childTnLst>
                                </p:cTn>
                              </p:par>
                            </p:childTnLst>
                          </p:cTn>
                        </p:par>
                        <p:par>
                          <p:cTn id="92" fill="hold" nodeType="afterGroup">
                            <p:stCondLst>
                              <p:cond delay="41043"/>
                            </p:stCondLst>
                            <p:childTnLst>
                              <p:par>
                                <p:cTn id="93" presetID="15" presetClass="emph" presetSubtype="0" grpId="8" nodeType="afterEffect">
                                  <p:stCondLst>
                                    <p:cond delay="0"/>
                                  </p:stCondLst>
                                  <p:iterate type="lt">
                                    <p:tmAbs val="25"/>
                                  </p:iterate>
                                  <p:childTnLst>
                                    <p:set>
                                      <p:cBhvr override="childStyle">
                                        <p:cTn id="94" dur="indefinite"/>
                                        <p:tgtEl>
                                          <p:spTgt spid="8195"/>
                                        </p:tgtEl>
                                        <p:attrNameLst>
                                          <p:attrName>style.fontWeight</p:attrName>
                                        </p:attrNameLst>
                                      </p:cBhvr>
                                      <p:to>
                                        <p:strVal val="bold"/>
                                      </p:to>
                                    </p:set>
                                  </p:childTnLst>
                                </p:cTn>
                              </p:par>
                            </p:childTnLst>
                          </p:cTn>
                        </p:par>
                        <p:par>
                          <p:cTn id="95" fill="hold" nodeType="afterGroup">
                            <p:stCondLst>
                              <p:cond delay="41268"/>
                            </p:stCondLst>
                            <p:childTnLst>
                              <p:par>
                                <p:cTn id="96" presetID="35" presetClass="emph" presetSubtype="0" fill="hold" grpId="9" nodeType="afterEffect">
                                  <p:stCondLst>
                                    <p:cond delay="0"/>
                                  </p:stCondLst>
                                  <p:iterate type="lt">
                                    <p:tmPct val="0"/>
                                  </p:iterate>
                                  <p:childTnLst>
                                    <p:anim calcmode="discrete" valueType="str">
                                      <p:cBhvr>
                                        <p:cTn id="97" dur="1000" fill="hold"/>
                                        <p:tgtEl>
                                          <p:spTgt spid="8195"/>
                                        </p:tgtEl>
                                        <p:attrNameLst>
                                          <p:attrName>style.visibility</p:attrName>
                                        </p:attrNameLst>
                                      </p:cBhvr>
                                      <p:tavLst>
                                        <p:tav tm="0">
                                          <p:val>
                                            <p:strVal val="hidden"/>
                                          </p:val>
                                        </p:tav>
                                        <p:tav tm="50000">
                                          <p:val>
                                            <p:strVal val="visible"/>
                                          </p:val>
                                        </p:tav>
                                      </p:tavLst>
                                    </p:anim>
                                  </p:childTnLst>
                                </p:cTn>
                              </p:par>
                            </p:childTnLst>
                          </p:cTn>
                        </p:par>
                        <p:par>
                          <p:cTn id="98" fill="hold" nodeType="afterGroup">
                            <p:stCondLst>
                              <p:cond delay="42268"/>
                            </p:stCondLst>
                            <p:childTnLst>
                              <p:par>
                                <p:cTn id="99" presetID="29" presetClass="path" presetSubtype="0" accel="50000" decel="50000" fill="hold" grpId="10" nodeType="afterEffect">
                                  <p:stCondLst>
                                    <p:cond delay="0"/>
                                  </p:stCondLst>
                                  <p:iterate type="lt">
                                    <p:tmPct val="0"/>
                                  </p:iterate>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100" dur="2000" fill="hold"/>
                                        <p:tgtEl>
                                          <p:spTgt spid="8195"/>
                                        </p:tgtEl>
                                        <p:attrNameLst>
                                          <p:attrName>ppt_x</p:attrName>
                                          <p:attrName>ppt_y</p:attrName>
                                        </p:attrNameLst>
                                      </p:cBhvr>
                                    </p:animMotion>
                                  </p:childTnLst>
                                </p:cTn>
                              </p:par>
                            </p:childTnLst>
                          </p:cTn>
                        </p:par>
                        <p:par>
                          <p:cTn id="101" fill="hold" nodeType="afterGroup">
                            <p:stCondLst>
                              <p:cond delay="44268"/>
                            </p:stCondLst>
                            <p:childTnLst>
                              <p:par>
                                <p:cTn id="102" presetID="29" presetClass="path" presetSubtype="0" accel="50000" decel="50000" fill="hold" grpId="11" nodeType="afterEffect">
                                  <p:stCondLst>
                                    <p:cond delay="0"/>
                                  </p:stCondLst>
                                  <p:iterate type="lt">
                                    <p:tmPct val="0"/>
                                  </p:iterate>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103" dur="2000" fill="hold"/>
                                        <p:tgtEl>
                                          <p:spTgt spid="8195"/>
                                        </p:tgtEl>
                                        <p:attrNameLst>
                                          <p:attrName>ppt_x</p:attrName>
                                          <p:attrName>ppt_y</p:attrName>
                                        </p:attrNameLst>
                                      </p:cBhvr>
                                    </p:animMotion>
                                  </p:childTnLst>
                                </p:cTn>
                              </p:par>
                            </p:childTnLst>
                          </p:cTn>
                        </p:par>
                        <p:par>
                          <p:cTn id="104" fill="hold" nodeType="afterGroup">
                            <p:stCondLst>
                              <p:cond delay="46268"/>
                            </p:stCondLst>
                            <p:childTnLst>
                              <p:par>
                                <p:cTn id="105" presetID="60" presetClass="path" presetSubtype="0" accel="50000" decel="50000" fill="hold" grpId="12" nodeType="afterEffect">
                                  <p:stCondLst>
                                    <p:cond delay="0"/>
                                  </p:stCondLst>
                                  <p:iterate type="lt">
                                    <p:tmPct val="0"/>
                                  </p:iterate>
                                  <p:childTnLst>
                                    <p:animMotion origin="layout" path="M 0 0 C 0.002 0.053 0.007 0.127 0.025 0.126 C 0.051 0.126 0.053 -0.122 0.084 -0.123 C 0.112 -0.123 0.097 0.094 0.124 0.093 C 0.152 0.093 0.137 -0.064 0.167 -0.064 C 0.194 -0.064 0.179 0.042 0.203 0.042 C 0.226 0.042 0.214 -0.039 0.235 -0.039 C 0.247 -0.039 0.248 -0.017 0.249 0 E" pathEditMode="relative" ptsTypes="">
                                      <p:cBhvr>
                                        <p:cTn id="106" dur="2000" fill="hold"/>
                                        <p:tgtEl>
                                          <p:spTgt spid="8195"/>
                                        </p:tgtEl>
                                        <p:attrNameLst>
                                          <p:attrName>ppt_x</p:attrName>
                                          <p:attrName>ppt_y</p:attrName>
                                        </p:attrNameLst>
                                      </p:cBhvr>
                                    </p:animMotion>
                                  </p:childTnLst>
                                </p:cTn>
                              </p:par>
                            </p:childTnLst>
                          </p:cTn>
                        </p:par>
                        <p:par>
                          <p:cTn id="107" fill="hold" nodeType="afterGroup">
                            <p:stCondLst>
                              <p:cond delay="48268"/>
                            </p:stCondLst>
                            <p:childTnLst>
                              <p:par>
                                <p:cTn id="108" presetID="16" presetClass="exit" presetSubtype="21" fill="hold" grpId="13" nodeType="afterEffect">
                                  <p:stCondLst>
                                    <p:cond delay="0"/>
                                  </p:stCondLst>
                                  <p:iterate type="lt">
                                    <p:tmPct val="0"/>
                                  </p:iterate>
                                  <p:childTnLst>
                                    <p:animEffect transition="out" filter="barn(inVertical)">
                                      <p:cBhvr>
                                        <p:cTn id="109" dur="500"/>
                                        <p:tgtEl>
                                          <p:spTgt spid="8195"/>
                                        </p:tgtEl>
                                      </p:cBhvr>
                                    </p:animEffect>
                                    <p:set>
                                      <p:cBhvr>
                                        <p:cTn id="110" dur="1" fill="hold">
                                          <p:stCondLst>
                                            <p:cond delay="499"/>
                                          </p:stCondLst>
                                        </p:cTn>
                                        <p:tgtEl>
                                          <p:spTgt spid="8195"/>
                                        </p:tgtEl>
                                        <p:attrNameLst>
                                          <p:attrName>style.visibility</p:attrName>
                                        </p:attrNameLst>
                                      </p:cBhvr>
                                      <p:to>
                                        <p:strVal val="hidden"/>
                                      </p:to>
                                    </p:set>
                                  </p:childTnLst>
                                </p:cTn>
                              </p:par>
                            </p:childTnLst>
                          </p:cTn>
                        </p:par>
                        <p:par>
                          <p:cTn id="111" fill="hold" nodeType="afterGroup">
                            <p:stCondLst>
                              <p:cond delay="48768"/>
                            </p:stCondLst>
                            <p:childTnLst>
                              <p:par>
                                <p:cTn id="112" presetID="40" presetClass="path" presetSubtype="0" accel="50000" decel="50000" fill="hold" grpId="14" nodeType="afterEffect">
                                  <p:stCondLst>
                                    <p:cond delay="0"/>
                                  </p:stCondLst>
                                  <p:iterate type="lt">
                                    <p:tmPct val="0"/>
                                  </p:iterate>
                                  <p:childTnLst>
                                    <p:animMotion origin="layout" path="M 0 0 C 0.003 -0.019 0.007 -0.037 0.015 -0.037 C 0.024 -0.037 0.027 -0.019 0.03 0 C 0.034 0.021 0.037 0.042 0.047 0.042 C 0.056 0.042 0.059 0.021 0.063 0 C 0.065 -0.019 0.069 -0.037 0.078 -0.037 C 0.086 -0.037 0.09 -0.019 0.093 0 C 0.096 0.021 0.1 0.042 0.109 0.042 C 0.118 0.042 0.125 0 0.125 0 C 0.128 -0.019 0.131 -0.037 0.14 -0.037 C 0.149 -0.037 0.152 -0.019 0.155 0 C 0.159 0.021 0.162 0.042 0.172 0.042 C 0.181 0.042 0.184 0.021 0.187 0 C 0.191 -0.019 0.194 -0.037 0.203 -0.037 C 0.211 -0.037 0.215 -0.019 0.218 0 C 0.221 0.021 0.225 0.042 0.234 0.042 C 0.243 0.042 0.246 0.021 0.25 0 E" pathEditMode="relative" ptsTypes="">
                                      <p:cBhvr>
                                        <p:cTn id="113" dur="2000" fill="hold"/>
                                        <p:tgtEl>
                                          <p:spTgt spid="8195"/>
                                        </p:tgtEl>
                                        <p:attrNameLst>
                                          <p:attrName>ppt_x</p:attrName>
                                          <p:attrName>ppt_y</p:attrName>
                                        </p:attrNameLst>
                                      </p:cBhvr>
                                    </p:animMotion>
                                  </p:childTnLst>
                                </p:cTn>
                              </p:par>
                            </p:childTnLst>
                          </p:cTn>
                        </p:par>
                        <p:par>
                          <p:cTn id="114" fill="hold" nodeType="afterGroup">
                            <p:stCondLst>
                              <p:cond delay="50768"/>
                            </p:stCondLst>
                            <p:childTnLst>
                              <p:par>
                                <p:cTn id="115" presetID="29" presetClass="path" presetSubtype="0" accel="50000" decel="50000" fill="hold" grpId="15" nodeType="afterEffect">
                                  <p:stCondLst>
                                    <p:cond delay="0"/>
                                  </p:stCondLst>
                                  <p:iterate type="lt">
                                    <p:tmPct val="0"/>
                                  </p:iterate>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116" dur="2000" fill="hold"/>
                                        <p:tgtEl>
                                          <p:spTgt spid="8195"/>
                                        </p:tgtEl>
                                        <p:attrNameLst>
                                          <p:attrName>ppt_x</p:attrName>
                                          <p:attrName>ppt_y</p:attrName>
                                        </p:attrNameLst>
                                      </p:cBhvr>
                                    </p:animMotion>
                                  </p:childTnLst>
                                </p:cTn>
                              </p:par>
                            </p:childTnLst>
                          </p:cTn>
                        </p:par>
                        <p:par>
                          <p:cTn id="117" fill="hold" nodeType="afterGroup">
                            <p:stCondLst>
                              <p:cond delay="52768"/>
                            </p:stCondLst>
                            <p:childTnLst>
                              <p:par>
                                <p:cTn id="118" presetID="46" presetClass="path" presetSubtype="0" accel="50000" decel="50000" fill="hold" grpId="16" nodeType="afterEffect">
                                  <p:stCondLst>
                                    <p:cond delay="0"/>
                                  </p:stCondLst>
                                  <p:iterate type="lt">
                                    <p:tmPct val="0"/>
                                  </p:iterate>
                                  <p:childTnLst>
                                    <p:animMotion origin="layout" path="M 0 0 C -0.004 -0.067 0.046 -0.125 0.113 -0.129 C 0.177 -0.134 0.237 -0.089 0.241 -0.024 C 0.246 0.036 0.204 0.092 0.144 0.096 C 0.089 0.099 0.037 0.062 0.033 0.006 C 0.029 -0.045 0.064 -0.093 0.115 -0.097 C 0.162 -0.1 0.206 -0.069 0.209 -0.022 C 0.212 0.02 0.184 0.061 0.142 0.063 C 0.104 0.066 0.068 0.042 0.065 0.004 C 0.063 -0.03 0.084 -0.063 0.117 -0.065 C 0.146 -0.067 0.175 -0.049 0.177 -0.02 C 0.179 0.005 0.164 0.029 0.14 0.031 C 0.12 0.033 0.099 0.022 0.098 0.002 C 0.096 -0.014 0.104 -0.031 0.119 -0.033 C 0.131 -0.033 0.143 -0.029 0.145 -0.018 C 0.146 -0.011 0.144 -0.004 0.138 -0.001 C 0.135 0 0.133 0 0.13 -0.001 E" pathEditMode="relative" ptsTypes="">
                                      <p:cBhvr>
                                        <p:cTn id="119" dur="2000" fill="hold"/>
                                        <p:tgtEl>
                                          <p:spTgt spid="8195"/>
                                        </p:tgtEl>
                                        <p:attrNameLst>
                                          <p:attrName>ppt_x</p:attrName>
                                          <p:attrName>ppt_y</p:attrName>
                                        </p:attrNameLst>
                                      </p:cBhvr>
                                    </p:animMotion>
                                  </p:childTnLst>
                                </p:cTn>
                              </p:par>
                            </p:childTnLst>
                          </p:cTn>
                        </p:par>
                        <p:par>
                          <p:cTn id="120" fill="hold" nodeType="afterGroup">
                            <p:stCondLst>
                              <p:cond delay="54768"/>
                            </p:stCondLst>
                            <p:childTnLst>
                              <p:par>
                                <p:cTn id="121" presetID="53" presetClass="exit" presetSubtype="32" fill="hold" grpId="17" nodeType="afterEffect">
                                  <p:stCondLst>
                                    <p:cond delay="0"/>
                                  </p:stCondLst>
                                  <p:iterate type="lt">
                                    <p:tmPct val="0"/>
                                  </p:iterate>
                                  <p:childTnLst>
                                    <p:anim calcmode="lin" valueType="num">
                                      <p:cBhvr>
                                        <p:cTn id="122" dur="500"/>
                                        <p:tgtEl>
                                          <p:spTgt spid="8195"/>
                                        </p:tgtEl>
                                        <p:attrNameLst>
                                          <p:attrName>ppt_w</p:attrName>
                                        </p:attrNameLst>
                                      </p:cBhvr>
                                      <p:tavLst>
                                        <p:tav tm="0">
                                          <p:val>
                                            <p:strVal val="ppt_w"/>
                                          </p:val>
                                        </p:tav>
                                        <p:tav tm="100000">
                                          <p:val>
                                            <p:fltVal val="0"/>
                                          </p:val>
                                        </p:tav>
                                      </p:tavLst>
                                    </p:anim>
                                    <p:anim calcmode="lin" valueType="num">
                                      <p:cBhvr>
                                        <p:cTn id="123" dur="500"/>
                                        <p:tgtEl>
                                          <p:spTgt spid="8195"/>
                                        </p:tgtEl>
                                        <p:attrNameLst>
                                          <p:attrName>ppt_h</p:attrName>
                                        </p:attrNameLst>
                                      </p:cBhvr>
                                      <p:tavLst>
                                        <p:tav tm="0">
                                          <p:val>
                                            <p:strVal val="ppt_h"/>
                                          </p:val>
                                        </p:tav>
                                        <p:tav tm="100000">
                                          <p:val>
                                            <p:fltVal val="0"/>
                                          </p:val>
                                        </p:tav>
                                      </p:tavLst>
                                    </p:anim>
                                    <p:animEffect transition="out" filter="fade">
                                      <p:cBhvr>
                                        <p:cTn id="124" dur="500"/>
                                        <p:tgtEl>
                                          <p:spTgt spid="8195"/>
                                        </p:tgtEl>
                                      </p:cBhvr>
                                    </p:animEffect>
                                    <p:set>
                                      <p:cBhvr>
                                        <p:cTn id="125" dur="1" fill="hold">
                                          <p:stCondLst>
                                            <p:cond delay="499"/>
                                          </p:stCondLst>
                                        </p:cTn>
                                        <p:tgtEl>
                                          <p:spTgt spid="8195"/>
                                        </p:tgtEl>
                                        <p:attrNameLst>
                                          <p:attrName>style.visibility</p:attrName>
                                        </p:attrNameLst>
                                      </p:cBhvr>
                                      <p:to>
                                        <p:strVal val="hidden"/>
                                      </p:to>
                                    </p:set>
                                  </p:childTnLst>
                                </p:cTn>
                              </p:par>
                            </p:childTnLst>
                          </p:cTn>
                        </p:par>
                        <p:par>
                          <p:cTn id="126" fill="hold" nodeType="afterGroup">
                            <p:stCondLst>
                              <p:cond delay="55268"/>
                            </p:stCondLst>
                            <p:childTnLst>
                              <p:par>
                                <p:cTn id="127" presetID="52" presetClass="path" presetSubtype="0" accel="50000" decel="50000" fill="hold" grpId="18" nodeType="afterEffect">
                                  <p:stCondLst>
                                    <p:cond delay="0"/>
                                  </p:stCondLst>
                                  <p:iterate type="lt">
                                    <p:tmPct val="0"/>
                                  </p:iterate>
                                  <p:childTnLst>
                                    <p:animMotion origin="layout" path="M 0 0 C -0.001 0.025 0.06 0.047 0.137 0.048 C 0.198 0.05 0.248 0.038 0.249 0.023 C 0.249 0.008 0.2 -0.006 0.138 -0.007 C 0.107 -0.007 0.079 -0.005 0.059 0 C 0.03 0.007 0.013 0.018 0.013 0.031 C 0.013 0.038 0.018 0.045 0.027 0.051 C 0.048 0.064 0.089 0.073 0.136 0.074 C 0.191 0.076 0.236 0.065 0.236 0.052 C 0.237 0.038 0.192 0.026 0.137 0.024 C 0.109 0.024 0.084 0.026 0.065 0.03 C 0.04 0.037 0.024 0.048 0.024 0.059 C 0.024 0.065 0.029 0.071 0.037 0.077 C 0.056 0.088 0.092 0.097 0.135 0.098 C 0.185 0.099 0.225 0.089 0.225 0.077 C 0.226 0.065 0.186 0.054 0.136 0.053 C 0.111 0.052 0.088 0.054 0.071 0.058 C 0.048 0.064 0.035 0.073 0.035 0.084 C 0.035 0.089 0.039 0.095 0.046 0.1 C 0.063 0.11 0.096 0.118 0.134 0.119 C 0.179 0.119 0.215 0.111 0.215 0.1 C 0.215 0.089 0.18 0.079 0.135 0.078 C 0.113 0.078 0.092 0.08 0.077 0.083 C 0.056 0.088 0.044 0.097 0.043 0.106 C 0.043 0.111 0.048 0.116 0.054 0.12 C 0.069 0.13 0.099 0.137 0.133 0.137 C 0.173 0.138 0.206 0.131 0.206 0.121 C 0.207 0.111 0.174 0.102 0.134 0.101 C 0.114 0.101 0.095 0.102 0.082 0.106 C 0.063 0.11 0.052 0.118 0.052 0.126 C 0.052 0.131 0.055 0.135 0.061 0.139 C 0.075 0.148 0.101 0.154 0.132 0.155 C 0.169 0.155 0.198 0.149 0.198 0.14 C 0.199 0.131 0.17 0.123 0.133 0.122 C 0.115 0.122 0.099 0.123 0.087 0.126 C 0.07 0.13 0.06 0.137 0.06 0.145 C 0.06 0.149 0.063 0.152 0.068 0.156 C 0.08 0.164 0.104 0.169 0.132 0.17 C 0.165 0.171 0.191 0.165 0.191 0.156 C 0.191 0.149 0.166 0.141 0.133 0.141 C 0.116 0.14 0.101 0.142 0.09 0.144 C 0.075 0.148 0.066 0.154 0.066 0.161 C 0.066 0.165 0.069 0.168 0.074 0.171 C 0.085 0.178 0.107 0.183 0.131 0.184 C 0.161 0.185 0.185 0.179 0.185 0.172 C 0.185 0.164 0.161 0.158 0.132 0.157 C 0.118 0.157 0.104 0.158 0.094 0.161 C 0.08 0.164 0.072 0.169 0.072 0.176 C 0.072 0.179 0.075 0.182 0.079 0.185 C 0.089 0.191 0.108 0.196 0.131 0.196 C 0.157 0.197 0.179 0.192 0.179 0.185 C 0.179 0.179 0.158 0.173 0.131 0.173 C 0.119 0.172 0.106 0.173 0.097 0.175 C 0.085 0.179 0.078 0.184 0.078 0.189 C 0.078 0.192 0.08 0.195 0.084 0.197 C 0.093 0.203 0.11 0.207 0.131 0.208 C 0.155 0.208 0.174 0.203 0.174 0.198 C 0.174 0.192 0.155 0.186 0.131 0.186 C 0.119 0.186 0.108 0.187 0.101 0.189 C 0.089 0.191 0.083 0.196 0.083 0.201 C 0.083 0.203 0.085 0.206 0.088 0.208 C 0.096 0.214 0.112 0.217 0.13 0.218 C 0.152 0.218 0.169 0.214 0.169 0.209 C 0.169 0.203 0.152 0.199 0.131 0.198 C 0.12 0.198 0.11 0.199 0.103 0.201 C 0.093 0.203 0.087 0.207 0.087 0.212 C 0.087 0.214 0.089 0.216 0.092 0.218 E" pathEditMode="relative" ptsTypes="">
                                      <p:cBhvr>
                                        <p:cTn id="128" dur="2000" fill="hold"/>
                                        <p:tgtEl>
                                          <p:spTgt spid="81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5" grpId="1" animBg="1"/>
      <p:bldP spid="8195" grpId="2" animBg="1"/>
      <p:bldP spid="8195" grpId="3" animBg="1"/>
      <p:bldP spid="8195" grpId="4" animBg="1"/>
      <p:bldP spid="8195" grpId="5" animBg="1"/>
      <p:bldP spid="8195" grpId="6" animBg="1"/>
      <p:bldP spid="8195" grpId="7" animBg="1"/>
      <p:bldP spid="8195" grpId="8" animBg="1"/>
      <p:bldP spid="8195" grpId="9" animBg="1"/>
      <p:bldP spid="8195" grpId="10" animBg="1"/>
      <p:bldP spid="8195" grpId="11" animBg="1"/>
      <p:bldP spid="8195" grpId="12" animBg="1"/>
      <p:bldP spid="8195" grpId="13" animBg="1"/>
      <p:bldP spid="8195" grpId="14" animBg="1"/>
      <p:bldP spid="8195" grpId="15" animBg="1"/>
      <p:bldP spid="8195" grpId="16" animBg="1"/>
      <p:bldP spid="8195" grpId="17" animBg="1"/>
      <p:bldP spid="8195" grpId="18" animBg="1"/>
      <p:bldP spid="4" grpId="0"/>
      <p:bldP spid="4" grpId="1"/>
      <p:bldP spid="4" grpId="2"/>
      <p:bldP spid="4" grpId="3"/>
      <p:bldP spid="4" grpId="4"/>
      <p:bldP spid="4" grpId="5"/>
      <p:bldP spid="4" grpId="6"/>
      <p:bldP spid="4" grpId="7"/>
      <p:bldP spid="5" grpId="0"/>
      <p:bldP spid="5" grpId="1"/>
      <p:bldP spid="6" grpId="0" animBg="1"/>
      <p:bldP spid="6" grpId="1" animBg="1"/>
      <p:bldP spid="6" grpId="2" animBg="1"/>
      <p:bldP spid="6"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4100" name="Picture 4" descr="alexgre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593725" y="404664"/>
            <a:ext cx="7956550" cy="2800767"/>
          </a:xfrm>
          <a:prstGeom prst="rect">
            <a:avLst/>
          </a:prstGeom>
          <a:noFill/>
          <a:ln>
            <a:noFill/>
          </a:ln>
          <a:effectLst/>
        </p:spPr>
        <p:txBody>
          <a:bodyPr>
            <a:spAutoFit/>
          </a:bodyPr>
          <a:lstStyle/>
          <a:p>
            <a:pPr algn="ctr">
              <a:spcBef>
                <a:spcPct val="50000"/>
              </a:spcBef>
            </a:pPr>
            <a:r>
              <a:rPr lang="es-ES" sz="2200" dirty="0">
                <a:solidFill>
                  <a:schemeClr val="bg1"/>
                </a:solidFill>
              </a:rPr>
              <a:t>Corrían los años iniciales de los sesentas, y Arequipa no sólo sintió los remesones generados por los terremotos de 1958 y 1960, sino que también su cuna vivenció el nacer de una nueva Universidad, que en la Roma del Perú debió ser bautizada inmediatamente como Católica, acaso siguiendo los pasos de la Pontificia Universidad Católica del Perú de Lima, acaso por oposición a las corrientes marxistoides que aparecían en el Perú</a:t>
            </a:r>
            <a:r>
              <a:rPr lang="es-ES" sz="2200" dirty="0" smtClean="0">
                <a:solidFill>
                  <a:schemeClr val="bg1"/>
                </a:solidFill>
              </a:rPr>
              <a:t>?</a:t>
            </a:r>
            <a:endParaRPr lang="es-PE" sz="2200" dirty="0">
              <a:solidFill>
                <a:schemeClr val="bg1"/>
              </a:solidFill>
            </a:endParaRPr>
          </a:p>
        </p:txBody>
      </p:sp>
      <p:sp>
        <p:nvSpPr>
          <p:cNvPr id="2" name="1 Rectángulo"/>
          <p:cNvSpPr/>
          <p:nvPr/>
        </p:nvSpPr>
        <p:spPr>
          <a:xfrm>
            <a:off x="251520" y="3233017"/>
            <a:ext cx="8568952" cy="3046988"/>
          </a:xfrm>
          <a:prstGeom prst="rect">
            <a:avLst/>
          </a:prstGeom>
        </p:spPr>
        <p:txBody>
          <a:bodyPr wrap="square">
            <a:spAutoFit/>
          </a:bodyPr>
          <a:lstStyle/>
          <a:p>
            <a:r>
              <a:rPr lang="es-ES" sz="2400" dirty="0" smtClean="0">
                <a:solidFill>
                  <a:schemeClr val="bg1"/>
                </a:solidFill>
              </a:rPr>
              <a:t>El seis de diciembre de 1961, siendo Ministro de Educación Pública don Darío Acevedo, el Presidente Constitucional de la República don Manuel Prado suscribió el Decreto Supremo Nº 24, cuyo artículo primero dice: “Autorizase el funcionamiento de la Universidad de Santa María, con sede en la ciudad de Arequipa, la que tendrá carácter de Universidad Particular, de acuerdo con la parte final del artículo 5º de la Ley Universitaria 13417".</a:t>
            </a:r>
            <a:endParaRPr lang="es-PE" sz="2400" dirty="0">
              <a:solidFill>
                <a:schemeClr val="bg1"/>
              </a:solidFill>
            </a:endParaRPr>
          </a:p>
        </p:txBody>
      </p:sp>
      <p:sp>
        <p:nvSpPr>
          <p:cNvPr id="3" name="2 Marcador de pie de página"/>
          <p:cNvSpPr>
            <a:spLocks noGrp="1"/>
          </p:cNvSpPr>
          <p:nvPr>
            <p:ph type="ftr" sz="quarter" idx="11"/>
          </p:nvPr>
        </p:nvSpPr>
        <p:spPr/>
        <p:txBody>
          <a:bodyPr/>
          <a:lstStyle/>
          <a:p>
            <a:r>
              <a:rPr lang="es-ES" dirty="0" smtClean="0"/>
              <a:t>Ramón R. Abarca Fernández</a:t>
            </a:r>
            <a:endParaRPr lang="es-ES" dirty="0"/>
          </a:p>
        </p:txBody>
      </p:sp>
    </p:spTree>
  </p:cSld>
  <p:clrMapOvr>
    <a:masterClrMapping/>
  </p:clrMapOvr>
  <p:transition spd="med" advClick="0" advTm="2877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10"/>
                                        </p:tgtEl>
                                        <p:attrNameLst>
                                          <p:attrName>ppt_w</p:attrName>
                                        </p:attrNameLst>
                                      </p:cBhvr>
                                      <p:tavLst>
                                        <p:tav tm="0">
                                          <p:val>
                                            <p:strVal val="#ppt_w*.05"/>
                                          </p:val>
                                        </p:tav>
                                        <p:tav tm="100000">
                                          <p:val>
                                            <p:strVal val="#ppt_w"/>
                                          </p:val>
                                        </p:tav>
                                      </p:tavLst>
                                    </p:anim>
                                    <p:anim calcmode="lin" valueType="num">
                                      <p:cBhvr>
                                        <p:cTn id="10" dur="3000" fill="hold"/>
                                        <p:tgtEl>
                                          <p:spTgt spid="10"/>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10"/>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10"/>
                                        </p:tgtEl>
                                      </p:cBhvr>
                                    </p:animEffect>
                                  </p:childTnLst>
                                </p:cTn>
                              </p:par>
                            </p:childTnLst>
                          </p:cTn>
                        </p:par>
                        <p:par>
                          <p:cTn id="15" fill="hold">
                            <p:stCondLst>
                              <p:cond delay="3000"/>
                            </p:stCondLst>
                            <p:childTnLst>
                              <p:par>
                                <p:cTn id="16" presetID="16" presetClass="entr" presetSubtype="37" fill="hold"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barn(outVertical)">
                                      <p:cBhvr>
                                        <p:cTn id="18" dur="1000"/>
                                        <p:tgtEl>
                                          <p:spTgt spid="4100"/>
                                        </p:tgtEl>
                                      </p:cBhvr>
                                    </p:animEffect>
                                  </p:childTnLst>
                                </p:cTn>
                              </p:par>
                            </p:childTnLst>
                          </p:cTn>
                        </p:par>
                        <p:par>
                          <p:cTn id="19" fill="hold">
                            <p:stCondLst>
                              <p:cond delay="4000"/>
                            </p:stCondLst>
                            <p:childTnLst>
                              <p:par>
                                <p:cTn id="20" presetID="6"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5124" name="Picture 4" descr="nightsshelte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323528" y="849373"/>
            <a:ext cx="4572000" cy="4524315"/>
          </a:xfrm>
          <a:prstGeom prst="rect">
            <a:avLst/>
          </a:prstGeom>
        </p:spPr>
        <p:txBody>
          <a:bodyPr>
            <a:spAutoFit/>
          </a:bodyPr>
          <a:lstStyle/>
          <a:p>
            <a:r>
              <a:rPr lang="es-ES" sz="2400" dirty="0">
                <a:solidFill>
                  <a:srgbClr val="0000FF"/>
                </a:solidFill>
              </a:rPr>
              <a:t>La previsión del R. P. Morris, la dinámica de otras personas y la acción del Sr. Arzobispo Leonardo Rodríguez Ballón al donar para la Universidad una extensión de 28.000 metros cuadrados, parte de los terrenos de los “pobres de Characato” que así se llamaba el fundo que hoy ocupamos, facilitó el que la universidad contara con su local propio</a:t>
            </a:r>
            <a:endParaRPr lang="es-PE" sz="2400" dirty="0">
              <a:solidFill>
                <a:srgbClr val="0000FF"/>
              </a:solidFill>
            </a:endParaRPr>
          </a:p>
        </p:txBody>
      </p:sp>
      <p:sp>
        <p:nvSpPr>
          <p:cNvPr id="9" name="Text Box 4"/>
          <p:cNvSpPr txBox="1">
            <a:spLocks noChangeArrowheads="1"/>
          </p:cNvSpPr>
          <p:nvPr/>
        </p:nvSpPr>
        <p:spPr bwMode="auto">
          <a:xfrm>
            <a:off x="5125616" y="260648"/>
            <a:ext cx="363537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a:ln>
                  <a:noFill/>
                </a:ln>
                <a:effectLst/>
                <a:uLnTx/>
                <a:uFillTx/>
              </a:rPr>
              <a:t>Los tres actores de la construcción física, intelectual y moral de nuestra Universidad fueron: el R. P. William Morris, las Reverendas Madres Christophoris Deneke y Soledad García Muñoz. Pues ellos pusieron los cimientos de los tres primeros pabellones que se fueron levantando ladrillo sobre ladrillo gracias a la perspicaz e insistente imaginación que por </a:t>
            </a:r>
            <a:r>
              <a:rPr kumimoji="0" lang="es-ES" sz="2200" b="0" i="0" u="none" strike="noStrike" kern="0" cap="none" spc="0" normalizeH="0" baseline="0" noProof="0" dirty="0">
                <a:ln>
                  <a:noFill/>
                </a:ln>
                <a:solidFill>
                  <a:schemeClr val="bg1"/>
                </a:solidFill>
                <a:effectLst/>
                <a:uLnTx/>
                <a:uFillTx/>
              </a:rPr>
              <a:t>doquier buscaba ayuda que no dejó de encontrarla</a:t>
            </a:r>
            <a:r>
              <a:rPr kumimoji="0" lang="es-ES" sz="2200" b="0" i="0" u="none" strike="noStrike" kern="0" cap="none" spc="0" normalizeH="0" baseline="0" noProof="0" dirty="0" smtClean="0">
                <a:ln>
                  <a:noFill/>
                </a:ln>
                <a:solidFill>
                  <a:schemeClr val="bg1"/>
                </a:solidFill>
                <a:effectLst/>
                <a:uLnTx/>
                <a:uFillTx/>
              </a:rPr>
              <a:t>.</a:t>
            </a:r>
            <a:r>
              <a:rPr kumimoji="0" lang="es-MX" sz="2200" b="1" i="0" u="none" strike="noStrike" kern="0" cap="none" spc="0" normalizeH="0" baseline="0" noProof="0" dirty="0">
                <a:ln>
                  <a:noFill/>
                </a:ln>
                <a:solidFill>
                  <a:schemeClr val="bg1"/>
                </a:solidFill>
                <a:effectLst/>
                <a:uLnTx/>
                <a:uFillTx/>
              </a:rPr>
              <a:t>  </a:t>
            </a:r>
            <a:endParaRPr kumimoji="0" lang="en-US" sz="2200" b="1" i="0" u="none" strike="noStrike" kern="0" cap="none" spc="0" normalizeH="0" baseline="0" noProof="0" dirty="0">
              <a:ln>
                <a:noFill/>
              </a:ln>
              <a:solidFill>
                <a:schemeClr val="bg1"/>
              </a:solidFill>
              <a:effectLst/>
              <a:uLnTx/>
              <a:uFillTx/>
            </a:endParaRPr>
          </a:p>
        </p:txBody>
      </p:sp>
      <p:sp>
        <p:nvSpPr>
          <p:cNvPr id="2" name="1 Marcador de pie de página"/>
          <p:cNvSpPr>
            <a:spLocks noGrp="1"/>
          </p:cNvSpPr>
          <p:nvPr>
            <p:ph type="ftr" sz="quarter" idx="11"/>
          </p:nvPr>
        </p:nvSpPr>
        <p:spPr>
          <a:xfrm>
            <a:off x="323528" y="6208832"/>
            <a:ext cx="2895600" cy="476250"/>
          </a:xfrm>
        </p:spPr>
        <p:txBody>
          <a:bodyPr/>
          <a:lstStyle/>
          <a:p>
            <a:r>
              <a:rPr lang="es-ES" dirty="0" smtClean="0">
                <a:solidFill>
                  <a:schemeClr val="bg1"/>
                </a:solidFill>
              </a:rPr>
              <a:t>Ramón R. Abarca Fernández</a:t>
            </a:r>
            <a:endParaRPr lang="es-ES" dirty="0">
              <a:solidFill>
                <a:schemeClr val="bg1"/>
              </a:solidFill>
            </a:endParaRPr>
          </a:p>
        </p:txBody>
      </p:sp>
    </p:spTree>
  </p:cSld>
  <p:clrMapOvr>
    <a:masterClrMapping/>
  </p:clrMapOvr>
  <p:transition spd="med" advClick="0" advTm="3345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1000"/>
                                        <p:tgtEl>
                                          <p:spTgt spid="512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6148" name="Picture 4" descr="thetwo"/>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325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55899" y="260648"/>
            <a:ext cx="4056061" cy="6555641"/>
          </a:xfrm>
          <a:prstGeom prst="rect">
            <a:avLst/>
          </a:prstGeom>
          <a:noFill/>
          <a:ln>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FFFFFF"/>
                </a:solidFill>
                <a:effectLst/>
                <a:uLnTx/>
                <a:uFillTx/>
              </a:rPr>
              <a:t>DE 1961 A 1965</a:t>
            </a:r>
            <a:endParaRPr kumimoji="0" lang="es-PE" sz="20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FFFFFF"/>
                </a:solidFill>
                <a:effectLst/>
                <a:uLnTx/>
                <a:uFillTx/>
              </a:rPr>
              <a:t> </a:t>
            </a:r>
            <a:endParaRPr kumimoji="0" lang="es-PE" sz="20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effectLst/>
                <a:uLnTx/>
                <a:uFillTx/>
              </a:rPr>
              <a:t>a. El </a:t>
            </a:r>
            <a:r>
              <a:rPr kumimoji="0" lang="es-ES" sz="2000" b="0" i="0" u="none" strike="noStrike" kern="0" cap="none" spc="0" normalizeH="0" baseline="0" noProof="0" dirty="0">
                <a:ln>
                  <a:noFill/>
                </a:ln>
                <a:effectLst/>
                <a:uLnTx/>
                <a:uFillTx/>
              </a:rPr>
              <a:t>“Informe del Rectorado de la Universidad Santa María acerca de su organización y desarrollo durante el primer año de sus labores académicas” describe cómo se inició el proceso hasta lograr que el 6 de diciembre de 1961 se rubricara el Decreto </a:t>
            </a:r>
            <a:r>
              <a:rPr kumimoji="0" lang="es-ES" sz="2000" b="0" i="0" u="none" strike="noStrike" kern="0" cap="none" spc="0" normalizeH="0" baseline="0" noProof="0" dirty="0">
                <a:ln>
                  <a:noFill/>
                </a:ln>
                <a:solidFill>
                  <a:srgbClr val="FFFFFF"/>
                </a:solidFill>
                <a:effectLst/>
                <a:uLnTx/>
                <a:uFillTx/>
              </a:rPr>
              <a:t>Supremo que autorizaba la apertura de la Universidad. Dice que “el Excmo. Arzobispo, Monseñor Leonardo Rodríguez Ballón nos invitó a esta ciudad, con el fin de organizar e instalar la Universidad Santa María, ofreciéndonos para su funcionamiento, el uso de la casa sita en la calle Santa Catalina Nº 410”.</a:t>
            </a:r>
            <a:endParaRPr kumimoji="0" lang="es-PE" sz="2000" b="0" i="0" u="none" strike="noStrike" kern="0" cap="none" spc="0" normalizeH="0" baseline="0" noProof="0" dirty="0">
              <a:ln>
                <a:noFill/>
              </a:ln>
              <a:solidFill>
                <a:srgbClr val="FFFFFF"/>
              </a:solidFill>
              <a:effectLst/>
              <a:uLnTx/>
              <a:uFillTx/>
            </a:endParaRPr>
          </a:p>
        </p:txBody>
      </p:sp>
      <p:sp>
        <p:nvSpPr>
          <p:cNvPr id="10" name="9 Rectángulo"/>
          <p:cNvSpPr/>
          <p:nvPr/>
        </p:nvSpPr>
        <p:spPr>
          <a:xfrm>
            <a:off x="4283968" y="474345"/>
            <a:ext cx="4658830" cy="6232475"/>
          </a:xfrm>
          <a:prstGeom prst="rect">
            <a:avLst/>
          </a:prstGeom>
        </p:spPr>
        <p:txBody>
          <a:bodyPr wrap="square">
            <a:spAutoFit/>
          </a:bodyPr>
          <a:lstStyle/>
          <a:p>
            <a:r>
              <a:rPr lang="es-ES" sz="2100" b="1" dirty="0">
                <a:solidFill>
                  <a:srgbClr val="FF00FF"/>
                </a:solidFill>
              </a:rPr>
              <a:t>En aquella casona se implementaron cinco salones, uno de ellos destinado a la Biblioteca-Secretaría, funcionando en los más amplios las secciones “</a:t>
            </a:r>
            <a:r>
              <a:rPr lang="es-ES" sz="2100" b="1" dirty="0" smtClean="0">
                <a:solidFill>
                  <a:srgbClr val="FF00FF"/>
                </a:solidFill>
              </a:rPr>
              <a:t>A» </a:t>
            </a:r>
            <a:r>
              <a:rPr lang="es-ES" sz="2100" b="1" dirty="0">
                <a:solidFill>
                  <a:srgbClr val="FF00FF"/>
                </a:solidFill>
              </a:rPr>
              <a:t>y “B” </a:t>
            </a:r>
            <a:r>
              <a:rPr lang="es-ES" sz="2100" b="1" dirty="0">
                <a:solidFill>
                  <a:schemeClr val="bg1"/>
                </a:solidFill>
              </a:rPr>
              <a:t>del primer año de la Facultad </a:t>
            </a:r>
            <a:r>
              <a:rPr lang="es-ES" sz="2100" b="1" dirty="0">
                <a:solidFill>
                  <a:srgbClr val="FF00FF"/>
                </a:solidFill>
              </a:rPr>
              <a:t>de </a:t>
            </a:r>
            <a:r>
              <a:rPr lang="es-ES" sz="2100" b="1" dirty="0">
                <a:solidFill>
                  <a:schemeClr val="bg1"/>
                </a:solidFill>
              </a:rPr>
              <a:t>Letras que se inició el primero </a:t>
            </a:r>
            <a:r>
              <a:rPr lang="es-ES" sz="2100" b="1" dirty="0">
                <a:solidFill>
                  <a:srgbClr val="FF00FF"/>
                </a:solidFill>
              </a:rPr>
              <a:t>de abril de 1962.</a:t>
            </a:r>
            <a:endParaRPr lang="es-PE" sz="2100" b="1" dirty="0">
              <a:solidFill>
                <a:srgbClr val="FF00FF"/>
              </a:solidFill>
            </a:endParaRPr>
          </a:p>
          <a:p>
            <a:r>
              <a:rPr lang="es-ES" sz="2100" b="1" dirty="0">
                <a:solidFill>
                  <a:srgbClr val="FF0000"/>
                </a:solidFill>
              </a:rPr>
              <a:t>Dicho Informe manifiesta que el mobiliario </a:t>
            </a:r>
            <a:r>
              <a:rPr lang="es-ES" sz="2100" b="1" dirty="0" smtClean="0">
                <a:solidFill>
                  <a:srgbClr val="FF0000"/>
                </a:solidFill>
              </a:rPr>
              <a:t>y </a:t>
            </a:r>
            <a:r>
              <a:rPr lang="es-ES" sz="2100" b="1" dirty="0">
                <a:solidFill>
                  <a:srgbClr val="FF0000"/>
                </a:solidFill>
              </a:rPr>
              <a:t>demás </a:t>
            </a:r>
            <a:r>
              <a:rPr lang="es-ES" sz="2100" b="1" dirty="0">
                <a:solidFill>
                  <a:schemeClr val="bg1"/>
                </a:solidFill>
              </a:rPr>
              <a:t>implementación se adquirió </a:t>
            </a:r>
            <a:r>
              <a:rPr lang="es-ES" sz="2100" b="1" dirty="0">
                <a:solidFill>
                  <a:srgbClr val="FF0000"/>
                </a:solidFill>
              </a:rPr>
              <a:t>gracias al aporte de las siguientes Instituciones: “International </a:t>
            </a:r>
            <a:r>
              <a:rPr lang="es-ES" sz="2100" b="1" dirty="0">
                <a:solidFill>
                  <a:schemeClr val="bg1"/>
                </a:solidFill>
              </a:rPr>
              <a:t>Petroleum Company</a:t>
            </a:r>
            <a:r>
              <a:rPr lang="es-ES" sz="2100" b="1" dirty="0">
                <a:solidFill>
                  <a:srgbClr val="FF0000"/>
                </a:solidFill>
              </a:rPr>
              <a:t>, Southern Perú Copper Corporation, Lanificio del Perú S.A., Banco de Crédito del Perú, Compañía Petrolera Lobitos; Cerro de Pasco Mining Corporation”.</a:t>
            </a:r>
            <a:endParaRPr lang="es-PE" sz="2100" b="1" dirty="0">
              <a:solidFill>
                <a:srgbClr val="FF0000"/>
              </a:solidFill>
            </a:endParaRPr>
          </a:p>
        </p:txBody>
      </p:sp>
      <p:sp>
        <p:nvSpPr>
          <p:cNvPr id="2" name="1 Marcador de pie de página"/>
          <p:cNvSpPr>
            <a:spLocks noGrp="1"/>
          </p:cNvSpPr>
          <p:nvPr>
            <p:ph type="ftr" sz="quarter" idx="11"/>
          </p:nvPr>
        </p:nvSpPr>
        <p:spPr>
          <a:xfrm>
            <a:off x="6245019" y="6381750"/>
            <a:ext cx="2895600" cy="476250"/>
          </a:xfrm>
        </p:spPr>
        <p:txBody>
          <a:bodyPr/>
          <a:lstStyle/>
          <a:p>
            <a:r>
              <a:rPr lang="es-ES" dirty="0" smtClean="0">
                <a:solidFill>
                  <a:schemeClr val="bg1"/>
                </a:solidFill>
              </a:rPr>
              <a:t>Ramón R. Abarca Fernández</a:t>
            </a:r>
            <a:endParaRPr lang="es-ES" dirty="0">
              <a:solidFill>
                <a:schemeClr val="bg1"/>
              </a:solidFill>
            </a:endParaRPr>
          </a:p>
        </p:txBody>
      </p:sp>
    </p:spTree>
  </p:cSld>
  <p:clrMapOvr>
    <a:masterClrMapping/>
  </p:clrMapOvr>
  <p:transition spd="med" advClick="0" advTm="5264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Horizontal)">
                                      <p:cBhvr>
                                        <p:cTn id="7" dur="2000"/>
                                        <p:tgtEl>
                                          <p:spTgt spid="6148"/>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3000" fill="hold"/>
                                        <p:tgtEl>
                                          <p:spTgt spid="9"/>
                                        </p:tgtEl>
                                        <p:attrNameLst>
                                          <p:attrName>ppt_x</p:attrName>
                                        </p:attrNameLst>
                                      </p:cBhvr>
                                      <p:tavLst>
                                        <p:tav tm="0">
                                          <p:val>
                                            <p:strVal val="#ppt_x"/>
                                          </p:val>
                                        </p:tav>
                                        <p:tav tm="100000">
                                          <p:val>
                                            <p:strVal val="#ppt_x"/>
                                          </p:val>
                                        </p:tav>
                                      </p:tavLst>
                                    </p:anim>
                                    <p:anim calcmode="lin" valueType="num">
                                      <p:cBhvr additive="base">
                                        <p:cTn id="12" dur="3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6"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7172" name="Picture 4" descr="abovethe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51" y="-16835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6063" y="0"/>
            <a:ext cx="871296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200" dirty="0">
                <a:solidFill>
                  <a:schemeClr val="bg1"/>
                </a:solidFill>
              </a:rPr>
              <a:t>Igualmente se enumera cada una de las asignaturas que se dictaron en la Universidad que iniciaba sus labores académica enunciando la sumilla. Se lee en el documento que “</a:t>
            </a:r>
            <a:r>
              <a:rPr lang="es-ES" sz="2200" dirty="0">
                <a:solidFill>
                  <a:srgbClr val="FF00FF"/>
                </a:solidFill>
              </a:rPr>
              <a:t>La selección </a:t>
            </a:r>
            <a:r>
              <a:rPr lang="es-ES" sz="2200" dirty="0">
                <a:solidFill>
                  <a:schemeClr val="bg1"/>
                </a:solidFill>
              </a:rPr>
              <a:t>de su Docencia se </a:t>
            </a:r>
            <a:r>
              <a:rPr lang="es-ES" sz="2200" dirty="0" smtClean="0">
                <a:solidFill>
                  <a:schemeClr val="bg1"/>
                </a:solidFill>
              </a:rPr>
              <a:t>ha </a:t>
            </a:r>
            <a:r>
              <a:rPr lang="es-ES" sz="2200" dirty="0">
                <a:solidFill>
                  <a:schemeClr val="bg1"/>
                </a:solidFill>
              </a:rPr>
              <a:t>realizado teniendo en cuenta la especialidad y el prestigio acumulado por la </a:t>
            </a:r>
            <a:r>
              <a:rPr lang="es-ES" sz="2200" dirty="0">
                <a:solidFill>
                  <a:srgbClr val="FF00FF"/>
                </a:solidFill>
              </a:rPr>
              <a:t>experiencia así como los títulos</a:t>
            </a:r>
            <a:r>
              <a:rPr lang="es-ES" sz="2200" dirty="0">
                <a:solidFill>
                  <a:schemeClr val="bg1"/>
                </a:solidFill>
              </a:rPr>
              <a:t>, habiendo sido designados para dictar las asignaturas los siguientes señores:</a:t>
            </a:r>
            <a:endParaRPr lang="es-PE" sz="2200" dirty="0">
              <a:solidFill>
                <a:schemeClr val="bg1"/>
              </a:solidFill>
            </a:endParaRPr>
          </a:p>
        </p:txBody>
      </p:sp>
      <p:sp>
        <p:nvSpPr>
          <p:cNvPr id="9" name="Text Box 5"/>
          <p:cNvSpPr txBox="1">
            <a:spLocks noChangeArrowheads="1"/>
          </p:cNvSpPr>
          <p:nvPr/>
        </p:nvSpPr>
        <p:spPr bwMode="auto">
          <a:xfrm>
            <a:off x="150078" y="2420888"/>
            <a:ext cx="881440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rPr>
              <a:t>Dr. Alfredo Lozada Castañeda, S.J.         Religión</a:t>
            </a:r>
            <a:endParaRPr kumimoji="0" lang="es-PE"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rPr>
              <a:t>Dr. Gustavo Quintanilla Paulet                 Filosofía</a:t>
            </a:r>
            <a:endParaRPr kumimoji="0" lang="es-PE"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rPr>
              <a:t>Dr. Jorge Cornejo Polar                            Literatura     </a:t>
            </a:r>
            <a:endParaRPr kumimoji="0" lang="es-PE"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rPr>
              <a:t>Dr. Manuel Veramendi e Hidalgo             Castellano         </a:t>
            </a:r>
            <a:endParaRPr kumimoji="0" lang="es-PE"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rPr>
              <a:t>Dr. Benjamín Román                                Historia del Perú </a:t>
            </a:r>
            <a:endParaRPr kumimoji="0" lang="es-PE"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rPr>
              <a:t>Dra. María Elena de Lozada                    Historia Universal</a:t>
            </a:r>
            <a:endParaRPr kumimoji="0" lang="es-PE"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rPr>
              <a:t>Dr. William Morris, S.M.                           Física y Inglés</a:t>
            </a:r>
            <a:endParaRPr kumimoji="0" lang="es-PE"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solidFill>
                  <a:srgbClr val="FFFFFF"/>
                </a:solidFill>
                <a:effectLst/>
                <a:uLnTx/>
                <a:uFillTx/>
              </a:rPr>
              <a:t>Dr. Robert Ewald                                     Antropología social</a:t>
            </a:r>
            <a:endParaRPr kumimoji="0" lang="es-PE" sz="2400" b="0"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2200" b="0" i="0" u="none" strike="noStrike" kern="0" cap="none" spc="0" normalizeH="0" baseline="0" noProof="0" dirty="0">
                <a:ln>
                  <a:noFill/>
                </a:ln>
                <a:solidFill>
                  <a:srgbClr val="FFFFFF"/>
                </a:solidFill>
                <a:effectLst/>
                <a:uLnTx/>
                <a:uFillTx/>
              </a:rPr>
              <a:t>       (Dr. Ewald es profesor de la Universidad de California trabajando con la Universidad Santa María por intermedio de la Comisión Fulbright.)”    </a:t>
            </a:r>
            <a:endParaRPr kumimoji="0" lang="es-PE" sz="2200" b="0" i="0" u="none" strike="noStrike" kern="0" cap="none" spc="0" normalizeH="0" baseline="0" noProof="0" dirty="0">
              <a:ln>
                <a:noFill/>
              </a:ln>
              <a:solidFill>
                <a:srgbClr val="FFFFFF"/>
              </a:solidFill>
              <a:effectLst/>
              <a:uLnTx/>
              <a:uFillTx/>
            </a:endParaRPr>
          </a:p>
        </p:txBody>
      </p:sp>
      <p:sp>
        <p:nvSpPr>
          <p:cNvPr id="2" name="1 Marcador de pie de página"/>
          <p:cNvSpPr>
            <a:spLocks noGrp="1"/>
          </p:cNvSpPr>
          <p:nvPr>
            <p:ph type="ftr" sz="quarter" idx="11"/>
          </p:nvPr>
        </p:nvSpPr>
        <p:spPr>
          <a:xfrm>
            <a:off x="5652120" y="6337747"/>
            <a:ext cx="2895600" cy="476250"/>
          </a:xfrm>
        </p:spPr>
        <p:txBody>
          <a:bodyPr/>
          <a:lstStyle/>
          <a:p>
            <a:r>
              <a:rPr lang="es-ES" dirty="0" smtClean="0">
                <a:solidFill>
                  <a:schemeClr val="bg1"/>
                </a:solidFill>
              </a:rPr>
              <a:t>Ramón R. Abarca Fernández</a:t>
            </a:r>
            <a:endParaRPr lang="es-ES" dirty="0">
              <a:solidFill>
                <a:schemeClr val="bg1"/>
              </a:solidFill>
            </a:endParaRPr>
          </a:p>
        </p:txBody>
      </p:sp>
    </p:spTree>
  </p:cSld>
  <p:clrMapOvr>
    <a:masterClrMapping/>
  </p:clrMapOvr>
  <p:transition spd="med" advClick="0" advTm="5460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0.70"/>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childTnLst>
                          </p:cTn>
                        </p:par>
                        <p:par>
                          <p:cTn id="10" fill="hold" nodeType="afterGroup">
                            <p:stCondLst>
                              <p:cond delay="1000"/>
                            </p:stCondLst>
                            <p:childTnLst>
                              <p:par>
                                <p:cTn id="11" presetID="2" presetClass="entr" presetSubtype="3"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childTnLst>
                          </p:cTn>
                        </p:par>
                        <p:par>
                          <p:cTn id="15" fill="hold">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9"/>
                                        </p:tgtEl>
                                        <p:attrNameLst>
                                          <p:attrName>ppt_y</p:attrName>
                                        </p:attrNameLst>
                                      </p:cBhvr>
                                      <p:tavLst>
                                        <p:tav tm="0">
                                          <p:val>
                                            <p:strVal val="#ppt_y"/>
                                          </p:val>
                                        </p:tav>
                                        <p:tav tm="100000">
                                          <p:val>
                                            <p:strVal val="#ppt_y"/>
                                          </p:val>
                                        </p:tav>
                                      </p:tavLst>
                                    </p:anim>
                                    <p:anim calcmode="lin" valueType="num">
                                      <p:cBhvr>
                                        <p:cTn id="20"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8196" name="Picture 4" descr="alexgrey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42408" y="19025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bg1"/>
                </a:solidFill>
                <a:effectLst/>
                <a:uLnTx/>
                <a:uFillTx/>
              </a:rPr>
              <a:t>Al referirse a </a:t>
            </a:r>
            <a:r>
              <a:rPr kumimoji="0" lang="es-ES" sz="2400" b="1" i="0" u="none" strike="noStrike" kern="0" cap="none" spc="0" normalizeH="0" baseline="0" noProof="0" dirty="0" smtClean="0">
                <a:ln>
                  <a:noFill/>
                </a:ln>
                <a:solidFill>
                  <a:schemeClr val="bg1"/>
                </a:solidFill>
                <a:effectLst/>
                <a:uLnTx/>
                <a:uFillTx/>
              </a:rPr>
              <a:t>la </a:t>
            </a:r>
            <a:r>
              <a:rPr kumimoji="0" lang="es-ES" sz="2400" b="1" i="0" u="none" strike="noStrike" kern="0" cap="none" spc="0" normalizeH="0" baseline="0" noProof="0" dirty="0">
                <a:ln>
                  <a:noFill/>
                </a:ln>
                <a:solidFill>
                  <a:schemeClr val="bg1"/>
                </a:solidFill>
                <a:effectLst/>
                <a:uLnTx/>
                <a:uFillTx/>
              </a:rPr>
              <a:t>inscripción, indica que “los postulantes inscritos para los exámenes de admisión en la Universidad fue algo más que trescientos”.</a:t>
            </a:r>
            <a:endParaRPr kumimoji="0" lang="es-PE" sz="2400" b="1" i="0" u="none" strike="noStrike" kern="0" cap="none" spc="0" normalizeH="0" baseline="0" noProof="0" dirty="0">
              <a:ln>
                <a:noFill/>
              </a:ln>
              <a:solidFill>
                <a:schemeClr val="bg1"/>
              </a:solidFill>
              <a:effectLst/>
              <a:uLnTx/>
              <a:uFillTx/>
            </a:endParaRPr>
          </a:p>
        </p:txBody>
      </p:sp>
      <p:sp>
        <p:nvSpPr>
          <p:cNvPr id="10" name="9 Rectángulo"/>
          <p:cNvSpPr/>
          <p:nvPr/>
        </p:nvSpPr>
        <p:spPr>
          <a:xfrm>
            <a:off x="120073" y="1422244"/>
            <a:ext cx="8844415" cy="34163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FFFF00"/>
                </a:solidFill>
                <a:effectLst/>
                <a:uLnTx/>
                <a:uFillTx/>
              </a:rPr>
              <a:t>“</a:t>
            </a:r>
            <a:r>
              <a:rPr kumimoji="0" lang="es-ES" sz="2400" b="1" i="0" u="none" strike="noStrike" kern="0" cap="none" spc="0" normalizeH="0" baseline="0" noProof="0" dirty="0">
                <a:ln>
                  <a:noFill/>
                </a:ln>
                <a:effectLst/>
                <a:uLnTx/>
                <a:uFillTx/>
              </a:rPr>
              <a:t>El Jurado Examinador estuvo constituido por el Dr. Luis Fernández Briceño, Director de la Gran Unidad Escolar de “Mariano Melgar”, como delegado del Ministerio de Educación Pública; el Dr. Manuel Veramendi e Hidalgo, Asesor de Letras del colegio Nacional de la “Independencia Americana”, delegado del mismo Ministerio; los catedráticos de la Universidad Santa María, Dr. Gustavo Quintanilla Paulet y Dr. Jorge Cornejo Polar; y el Padre William Morris, Rector de la Universidad quien </a:t>
            </a:r>
            <a:r>
              <a:rPr kumimoji="0" lang="es-ES" sz="2400" b="1" i="0" u="none" strike="noStrike" kern="0" cap="none" spc="0" normalizeH="0" baseline="0" noProof="0" dirty="0" smtClean="0">
                <a:ln>
                  <a:noFill/>
                </a:ln>
                <a:effectLst/>
                <a:uLnTx/>
                <a:uFillTx/>
              </a:rPr>
              <a:t>la </a:t>
            </a:r>
            <a:r>
              <a:rPr kumimoji="0" lang="es-ES" sz="2400" b="1" i="0" u="none" strike="noStrike" kern="0" cap="none" spc="0" normalizeH="0" baseline="0" noProof="0" dirty="0">
                <a:ln>
                  <a:noFill/>
                </a:ln>
                <a:effectLst/>
                <a:uLnTx/>
                <a:uFillTx/>
              </a:rPr>
              <a:t>presidió</a:t>
            </a:r>
            <a:r>
              <a:rPr kumimoji="0" lang="es-ES" sz="2400" b="1" i="0" u="none" strike="noStrike" kern="0" cap="none" spc="0" normalizeH="0" baseline="0" noProof="0" dirty="0">
                <a:ln>
                  <a:noFill/>
                </a:ln>
                <a:solidFill>
                  <a:srgbClr val="FFFF00"/>
                </a:solidFill>
                <a:effectLst/>
                <a:uLnTx/>
                <a:uFillTx/>
              </a:rPr>
              <a:t>”.</a:t>
            </a:r>
            <a:endParaRPr kumimoji="0" lang="es-PE" sz="2400" b="1" i="0" u="none" strike="noStrike" kern="0" cap="none" spc="0" normalizeH="0" baseline="0" noProof="0" dirty="0">
              <a:ln>
                <a:noFill/>
              </a:ln>
              <a:solidFill>
                <a:srgbClr val="FFFF00"/>
              </a:solidFill>
              <a:effectLst/>
              <a:uLnTx/>
              <a:uFillTx/>
            </a:endParaRPr>
          </a:p>
        </p:txBody>
      </p:sp>
      <p:sp>
        <p:nvSpPr>
          <p:cNvPr id="11" name="Text Box 5"/>
          <p:cNvSpPr txBox="1">
            <a:spLocks noChangeArrowheads="1"/>
          </p:cNvSpPr>
          <p:nvPr/>
        </p:nvSpPr>
        <p:spPr bwMode="auto">
          <a:xfrm>
            <a:off x="0" y="5013176"/>
            <a:ext cx="9144000"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s-ES" sz="2300" b="1" i="0" u="none" strike="noStrike" kern="0" cap="none" spc="0" normalizeH="0" baseline="0" noProof="0" dirty="0">
                <a:ln>
                  <a:noFill/>
                </a:ln>
                <a:solidFill>
                  <a:schemeClr val="bg1"/>
                </a:solidFill>
                <a:effectLst/>
                <a:uLnTx/>
                <a:uFillTx/>
              </a:rPr>
              <a:t>Siendo el proceso de selección eliminatorio, aprobaron el examen escrito sólo 160 y aprobaron el examen oral 115 que lograron las primeras matrículas en la </a:t>
            </a:r>
            <a:r>
              <a:rPr kumimoji="0" lang="es-ES" sz="2300" b="1" i="0" u="none" strike="noStrike" kern="0" cap="none" spc="0" normalizeH="0" baseline="0" noProof="0" dirty="0" smtClean="0">
                <a:ln>
                  <a:noFill/>
                </a:ln>
                <a:solidFill>
                  <a:schemeClr val="bg1"/>
                </a:solidFill>
                <a:effectLst/>
                <a:uLnTx/>
                <a:uFillTx/>
              </a:rPr>
              <a:t>nueva </a:t>
            </a:r>
            <a:r>
              <a:rPr kumimoji="0" lang="es-ES" sz="2300" b="1" i="0" u="none" strike="noStrike" kern="0" cap="none" spc="0" normalizeH="0" baseline="0" noProof="0" dirty="0">
                <a:ln>
                  <a:noFill/>
                </a:ln>
                <a:solidFill>
                  <a:schemeClr val="bg1"/>
                </a:solidFill>
                <a:effectLst/>
                <a:uLnTx/>
                <a:uFillTx/>
              </a:rPr>
              <a:t>Universidad, se indica en el mencionado Informe</a:t>
            </a:r>
            <a:endParaRPr kumimoji="0" lang="en-US" sz="2300" b="1" i="0" u="none" strike="noStrike" kern="0" cap="none" spc="0" normalizeH="0" baseline="0" noProof="0" dirty="0">
              <a:ln>
                <a:noFill/>
              </a:ln>
              <a:solidFill>
                <a:schemeClr val="bg1"/>
              </a:solidFill>
              <a:effectLst/>
              <a:uLnTx/>
              <a:uFillTx/>
              <a:latin typeface="Comic Sans MS" pitchFamily="66" charset="0"/>
            </a:endParaRPr>
          </a:p>
        </p:txBody>
      </p:sp>
      <p:sp>
        <p:nvSpPr>
          <p:cNvPr id="2" name="1 Marcador de pie de página"/>
          <p:cNvSpPr>
            <a:spLocks noGrp="1"/>
          </p:cNvSpPr>
          <p:nvPr>
            <p:ph type="ftr" sz="quarter" idx="11"/>
          </p:nvPr>
        </p:nvSpPr>
        <p:spPr>
          <a:xfrm>
            <a:off x="6068888" y="6357978"/>
            <a:ext cx="2895600" cy="476250"/>
          </a:xfrm>
        </p:spPr>
        <p:txBody>
          <a:bodyPr/>
          <a:lstStyle/>
          <a:p>
            <a:r>
              <a:rPr lang="es-ES" dirty="0" smtClean="0">
                <a:solidFill>
                  <a:schemeClr val="bg1"/>
                </a:solidFill>
              </a:rPr>
              <a:t>Ramón R. Abarca Fernández</a:t>
            </a:r>
            <a:endParaRPr lang="es-ES" dirty="0">
              <a:solidFill>
                <a:schemeClr val="bg1"/>
              </a:solidFill>
            </a:endParaRPr>
          </a:p>
        </p:txBody>
      </p:sp>
    </p:spTree>
  </p:cSld>
  <p:clrMapOvr>
    <a:masterClrMapping/>
  </p:clrMapOvr>
  <p:transition spd="med" advClick="0" advTm="5110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fltVal val="0"/>
                                          </p:val>
                                        </p:tav>
                                        <p:tav tm="100000">
                                          <p:val>
                                            <p:strVal val="#ppt_w"/>
                                          </p:val>
                                        </p:tav>
                                      </p:tavLst>
                                    </p:anim>
                                    <p:anim calcmode="lin" valueType="num">
                                      <p:cBhvr>
                                        <p:cTn id="8" dur="1000" fill="hold"/>
                                        <p:tgtEl>
                                          <p:spTgt spid="819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9"/>
                                        </p:tgtEl>
                                      </p:cBhvr>
                                    </p:animEffect>
                                  </p:childTnLst>
                                </p:cTn>
                              </p:par>
                            </p:childTnLst>
                          </p:cTn>
                        </p:par>
                        <p:par>
                          <p:cTn id="20" fill="hold">
                            <p:stCondLst>
                              <p:cond delay="3000"/>
                            </p:stCondLst>
                            <p:childTnLst>
                              <p:par>
                                <p:cTn id="21" presetID="6"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p>
        </p:txBody>
      </p:sp>
      <p:pic>
        <p:nvPicPr>
          <p:cNvPr id="9220" name="Picture 4" descr="Narcise"/>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23527" y="188640"/>
            <a:ext cx="85696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2800" dirty="0">
                <a:solidFill>
                  <a:srgbClr val="0000FF"/>
                </a:solidFill>
              </a:rPr>
              <a:t>Entre las efemérides de trascendencia se indica que “el ilustre sicólogo peruano, Dr. Honorio Delgado, fue distinguido catedrático honorario de la Facultad de Letras de la Universidad Santa María”.</a:t>
            </a:r>
            <a:endParaRPr lang="es-PE" sz="2800" dirty="0">
              <a:solidFill>
                <a:srgbClr val="0000FF"/>
              </a:solidFill>
            </a:endParaRPr>
          </a:p>
        </p:txBody>
      </p:sp>
      <p:sp>
        <p:nvSpPr>
          <p:cNvPr id="8" name="Text Box 5"/>
          <p:cNvSpPr txBox="1">
            <a:spLocks noChangeArrowheads="1"/>
          </p:cNvSpPr>
          <p:nvPr/>
        </p:nvSpPr>
        <p:spPr bwMode="auto">
          <a:xfrm>
            <a:off x="323526" y="1973706"/>
            <a:ext cx="856964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a:ln>
                  <a:noFill/>
                </a:ln>
                <a:effectLst/>
                <a:uLnTx/>
                <a:uFillTx/>
              </a:rPr>
              <a:t>El documento, refiriéndose al año próximo de 1963, concluye mostrando confianza en “nuestros amigos que tuvieron la bondad de ofrendarnos su colaboración a pesar que entonces sólo podíamos hablar de promesas y esperanzas, y contamos para este año con la ratificación de su amistad”</a:t>
            </a:r>
            <a:endParaRPr kumimoji="0" lang="en-US" sz="1800" b="0" i="0" u="none" strike="noStrike" kern="0" cap="none" spc="0" normalizeH="0" baseline="0" noProof="0" dirty="0">
              <a:ln>
                <a:noFill/>
              </a:ln>
              <a:effectLst/>
              <a:uLnTx/>
              <a:uFillTx/>
            </a:endParaRPr>
          </a:p>
        </p:txBody>
      </p:sp>
      <p:sp>
        <p:nvSpPr>
          <p:cNvPr id="9" name="8 Rectángulo"/>
          <p:cNvSpPr/>
          <p:nvPr/>
        </p:nvSpPr>
        <p:spPr>
          <a:xfrm>
            <a:off x="323526" y="3912698"/>
            <a:ext cx="8569648" cy="267765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smtClean="0">
                <a:ln>
                  <a:noFill/>
                </a:ln>
                <a:solidFill>
                  <a:srgbClr val="0000FF"/>
                </a:solidFill>
                <a:effectLst/>
                <a:uLnTx/>
                <a:uFillTx/>
              </a:rPr>
              <a:t>b. Prospecto </a:t>
            </a:r>
            <a:r>
              <a:rPr kumimoji="0" lang="es-ES" sz="2400" b="1" i="0" u="none" strike="noStrike" kern="0" cap="none" spc="0" normalizeH="0" baseline="0" noProof="0" dirty="0">
                <a:ln>
                  <a:noFill/>
                </a:ln>
                <a:solidFill>
                  <a:srgbClr val="0000FF"/>
                </a:solidFill>
                <a:effectLst/>
                <a:uLnTx/>
                <a:uFillTx/>
              </a:rPr>
              <a:t>1963. </a:t>
            </a:r>
            <a:r>
              <a:rPr kumimoji="0" lang="es-ES" sz="2400" b="1" i="0" u="none" strike="noStrike" kern="0" cap="none" spc="0" normalizeH="0" baseline="0" noProof="0" dirty="0" smtClean="0">
                <a:ln>
                  <a:noFill/>
                </a:ln>
                <a:solidFill>
                  <a:srgbClr val="0000FF"/>
                </a:solidFill>
                <a:effectLst/>
                <a:uLnTx/>
                <a:uFillTx/>
              </a:rPr>
              <a:t>La </a:t>
            </a:r>
            <a:r>
              <a:rPr kumimoji="0" lang="es-ES" sz="2400" b="1" i="0" u="none" strike="noStrike" kern="0" cap="none" spc="0" normalizeH="0" baseline="0" noProof="0" dirty="0">
                <a:ln>
                  <a:noFill/>
                </a:ln>
                <a:solidFill>
                  <a:srgbClr val="0000FF"/>
                </a:solidFill>
                <a:effectLst/>
                <a:uLnTx/>
                <a:uFillTx/>
              </a:rPr>
              <a:t>Sociedad de María (Marianistas) y la gestión del Sr. Arzobispo Leonardo Rodríguez Ballón lograron el cometido. Pues, el primer prospecto que hemos encontrado es el que data de 1963, en cuya parte superior de la carátula incluye “Universidad Santa María”, y en la inferior, se lee “Arequipa = Perú, Año Académico 1963”·.</a:t>
            </a:r>
            <a:endParaRPr kumimoji="0" lang="es-PE" sz="2400" b="1" i="0" u="none" strike="noStrike" kern="0" cap="none" spc="0" normalizeH="0" baseline="0" noProof="0" dirty="0">
              <a:ln>
                <a:noFill/>
              </a:ln>
              <a:solidFill>
                <a:srgbClr val="0000FF"/>
              </a:solidFill>
              <a:effectLst/>
              <a:uLnTx/>
              <a:uFillTx/>
            </a:endParaRPr>
          </a:p>
        </p:txBody>
      </p:sp>
      <p:sp>
        <p:nvSpPr>
          <p:cNvPr id="2" name="1 Marcador de pie de página"/>
          <p:cNvSpPr>
            <a:spLocks noGrp="1"/>
          </p:cNvSpPr>
          <p:nvPr>
            <p:ph type="ftr" sz="quarter" idx="11"/>
          </p:nvPr>
        </p:nvSpPr>
        <p:spPr>
          <a:xfrm>
            <a:off x="6084168" y="6352229"/>
            <a:ext cx="2895600" cy="476250"/>
          </a:xfrm>
        </p:spPr>
        <p:txBody>
          <a:bodyPr/>
          <a:lstStyle/>
          <a:p>
            <a:r>
              <a:rPr lang="es-ES" dirty="0" smtClean="0">
                <a:solidFill>
                  <a:srgbClr val="0000FF"/>
                </a:solidFill>
              </a:rPr>
              <a:t>Ramón R. Abarca Fernández</a:t>
            </a:r>
            <a:endParaRPr lang="es-ES" dirty="0">
              <a:solidFill>
                <a:srgbClr val="0000FF"/>
              </a:solidFill>
            </a:endParaRPr>
          </a:p>
        </p:txBody>
      </p:sp>
    </p:spTree>
  </p:cSld>
  <p:clrMapOvr>
    <a:masterClrMapping/>
  </p:clrMapOvr>
  <p:transition spd="med" advClick="0" advTm="5838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2000" fill="hold"/>
                                        <p:tgtEl>
                                          <p:spTgt spid="9220"/>
                                        </p:tgtEl>
                                        <p:attrNameLst>
                                          <p:attrName>ppt_x</p:attrName>
                                        </p:attrNameLst>
                                      </p:cBhvr>
                                      <p:tavLst>
                                        <p:tav tm="0">
                                          <p:val>
                                            <p:strVal val="#ppt_x"/>
                                          </p:val>
                                        </p:tav>
                                        <p:tav tm="100000">
                                          <p:val>
                                            <p:strVal val="#ppt_x"/>
                                          </p:val>
                                        </p:tav>
                                      </p:tavLst>
                                    </p:anim>
                                    <p:anim calcmode="lin" valueType="num">
                                      <p:cBhvr additive="base">
                                        <p:cTn id="8" dur="2000" fill="hold"/>
                                        <p:tgtEl>
                                          <p:spTgt spid="92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17" presetClass="entr" presetSubtype="10"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10600"/>
                            </p:stCondLst>
                            <p:childTnLst>
                              <p:par>
                                <p:cTn id="15" presetID="40"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1"/>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35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lluvi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608"/>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251520" y="333375"/>
            <a:ext cx="849719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2400" b="1" dirty="0">
                <a:solidFill>
                  <a:srgbClr val="FFFFFF"/>
                </a:solidFill>
                <a:latin typeface="Arial" charset="0"/>
              </a:rPr>
              <a:t>Siguiendo el modelo europeo, en su primera página dice</a:t>
            </a:r>
            <a:r>
              <a:rPr lang="es-ES" sz="2400" dirty="0">
                <a:solidFill>
                  <a:srgbClr val="FFFFFF"/>
                </a:solidFill>
                <a:latin typeface="Arial" charset="0"/>
              </a:rPr>
              <a:t>: “La Universidad de Santa María, dirigida por la Sociedad de María (Marianistas), tiene carácter de Universidad Particular, autorizada por el Decreto Supremo del Presidente Constitucional de la República</a:t>
            </a:r>
            <a:endParaRPr lang="en-US" sz="2400" b="1" dirty="0">
              <a:solidFill>
                <a:srgbClr val="FFFFFF"/>
              </a:solidFill>
              <a:latin typeface="Comic Sans MS" pitchFamily="66" charset="0"/>
            </a:endParaRPr>
          </a:p>
        </p:txBody>
      </p:sp>
      <p:sp>
        <p:nvSpPr>
          <p:cNvPr id="9222" name="Rectangle 6"/>
          <p:cNvSpPr>
            <a:spLocks noChangeArrowheads="1"/>
          </p:cNvSpPr>
          <p:nvPr/>
        </p:nvSpPr>
        <p:spPr bwMode="auto">
          <a:xfrm>
            <a:off x="93663" y="88900"/>
            <a:ext cx="8964612" cy="6669088"/>
          </a:xfrm>
          <a:prstGeom prst="rect">
            <a:avLst/>
          </a:prstGeom>
          <a:noFill/>
          <a:ln w="21272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dirty="0">
              <a:solidFill>
                <a:srgbClr val="000000"/>
              </a:solidFill>
              <a:latin typeface="Arial" charset="0"/>
            </a:endParaRPr>
          </a:p>
        </p:txBody>
      </p:sp>
      <p:sp>
        <p:nvSpPr>
          <p:cNvPr id="2" name="1 Rectángulo"/>
          <p:cNvSpPr/>
          <p:nvPr/>
        </p:nvSpPr>
        <p:spPr>
          <a:xfrm>
            <a:off x="224625" y="2165846"/>
            <a:ext cx="8833649" cy="1631216"/>
          </a:xfrm>
          <a:prstGeom prst="rect">
            <a:avLst/>
          </a:prstGeom>
        </p:spPr>
        <p:txBody>
          <a:bodyPr wrap="square">
            <a:spAutoFit/>
          </a:bodyPr>
          <a:lstStyle/>
          <a:p>
            <a:r>
              <a:rPr lang="es-ES" sz="2000" dirty="0">
                <a:solidFill>
                  <a:srgbClr val="99FF33"/>
                </a:solidFill>
                <a:latin typeface="Arial" charset="0"/>
              </a:rPr>
              <a:t>El fin de la Universidad es formar profesionales y técnicos en las diversas ciencias, fomentar la investigación científica y contribuir al perfeccionamiento de sus graduados, persiguiendo la formación de elementos con espíritu peruanista y convicción cristiana”, luego incluye cada una de las asignaturas a dictarse con sus respectiva sumilla</a:t>
            </a:r>
            <a:endParaRPr lang="es-PE" sz="2000" dirty="0">
              <a:solidFill>
                <a:srgbClr val="99FF33"/>
              </a:solidFill>
              <a:latin typeface="Arial" charset="0"/>
            </a:endParaRPr>
          </a:p>
        </p:txBody>
      </p:sp>
      <p:sp>
        <p:nvSpPr>
          <p:cNvPr id="3" name="2 Rectángulo"/>
          <p:cNvSpPr/>
          <p:nvPr/>
        </p:nvSpPr>
        <p:spPr>
          <a:xfrm>
            <a:off x="251520" y="3797062"/>
            <a:ext cx="8596360" cy="3170099"/>
          </a:xfrm>
          <a:prstGeom prst="rect">
            <a:avLst/>
          </a:prstGeom>
        </p:spPr>
        <p:txBody>
          <a:bodyPr wrap="square">
            <a:spAutoFit/>
          </a:bodyPr>
          <a:lstStyle/>
          <a:p>
            <a:r>
              <a:rPr lang="es-ES" sz="2000" dirty="0">
                <a:solidFill>
                  <a:schemeClr val="bg1"/>
                </a:solidFill>
                <a:latin typeface="Arial" charset="0"/>
              </a:rPr>
              <a:t>c. El “</a:t>
            </a:r>
            <a:r>
              <a:rPr lang="es-ES" sz="2000" b="1" dirty="0">
                <a:solidFill>
                  <a:schemeClr val="bg1"/>
                </a:solidFill>
                <a:latin typeface="Arial" charset="0"/>
              </a:rPr>
              <a:t>Informe del Rectorado</a:t>
            </a:r>
            <a:r>
              <a:rPr lang="es-ES" sz="2000" dirty="0">
                <a:solidFill>
                  <a:schemeClr val="bg1"/>
                </a:solidFill>
                <a:latin typeface="Arial" charset="0"/>
              </a:rPr>
              <a:t> de la Universidad Santa María acerca de su organización y desarrollo </a:t>
            </a:r>
            <a:r>
              <a:rPr lang="es-ES" sz="2000" b="1" dirty="0">
                <a:solidFill>
                  <a:schemeClr val="bg1"/>
                </a:solidFill>
                <a:latin typeface="Arial" charset="0"/>
              </a:rPr>
              <a:t>durante el año 1963</a:t>
            </a:r>
            <a:r>
              <a:rPr lang="es-ES" sz="2000" dirty="0">
                <a:solidFill>
                  <a:schemeClr val="bg1"/>
                </a:solidFill>
                <a:latin typeface="Arial" charset="0"/>
              </a:rPr>
              <a:t>” anota lo siguiente: “Al finalizar el año lectivo 1963 – y segundo de vida académica – la Universidad Santa María con satisfacción ofrece este breve informe de sus labores a las autoridades eclesiásticas y educacionales … una sencilla comparación de año que terminamos y el año </a:t>
            </a:r>
            <a:r>
              <a:rPr lang="es-ES" sz="2000" dirty="0" smtClean="0">
                <a:solidFill>
                  <a:schemeClr val="bg1"/>
                </a:solidFill>
                <a:latin typeface="Arial" charset="0"/>
              </a:rPr>
              <a:t>anterior</a:t>
            </a:r>
            <a:r>
              <a:rPr lang="es-ES" sz="2000" dirty="0">
                <a:solidFill>
                  <a:schemeClr val="bg1"/>
                </a:solidFill>
                <a:latin typeface="Arial" charset="0"/>
              </a:rPr>
              <a:t>, nos demuestra que el número de postulantes aumentó apreciablemente, la mayor dedicación al estudio por parte de los alumnos fue constatada por todos los profesores … el rendimiento del estudiante superó su promedio anterior </a:t>
            </a:r>
            <a:endParaRPr lang="es-PE" sz="2000" dirty="0">
              <a:solidFill>
                <a:schemeClr val="bg1"/>
              </a:solidFill>
              <a:latin typeface="Arial" charset="0"/>
            </a:endParaRPr>
          </a:p>
        </p:txBody>
      </p:sp>
    </p:spTree>
    <p:extLst>
      <p:ext uri="{BB962C8B-B14F-4D97-AF65-F5344CB8AC3E}">
        <p14:creationId xmlns:p14="http://schemas.microsoft.com/office/powerpoint/2010/main" val="3020519155"/>
      </p:ext>
    </p:extLst>
  </p:cSld>
  <p:clrMapOvr>
    <a:masterClrMapping/>
  </p:clrMapOvr>
  <p:transition spd="med" advTm="49840">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ircle(in)">
                                      <p:cBhvr>
                                        <p:cTn id="7" dur="2000"/>
                                        <p:tgtEl>
                                          <p:spTgt spid="9220"/>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2" grpId="0"/>
      <p:bldP spid="3" grpId="0"/>
    </p:bldLst>
  </p:timing>
</p:sld>
</file>

<file path=ppt/theme/theme1.xml><?xml version="1.0" encoding="utf-8"?>
<a:theme xmlns:a="http://schemas.openxmlformats.org/drawingml/2006/main" name="Vuelo_del_Alma">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joLaLluvia CS">
  <a:themeElements>
    <a:clrScheme name="bajolalluv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jolalluv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jolalluv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jolalluv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jolalluv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jolalluv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jolalluv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jolalluv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jolalluv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jolalluv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jolalluv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jolalluv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jolalluv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jolalluv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alores Persona_Mayor">
  <a:themeElements>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Vuelo_del_Alma</Template>
  <TotalTime>669</TotalTime>
  <Words>3885</Words>
  <Application>Microsoft Office PowerPoint</Application>
  <PresentationFormat>Presentación en pantalla (4:3)</PresentationFormat>
  <Paragraphs>134</Paragraphs>
  <Slides>28</Slides>
  <Notes>2</Notes>
  <HiddenSlides>0</HiddenSlides>
  <MMClips>1</MMClips>
  <ScaleCrop>false</ScaleCrop>
  <HeadingPairs>
    <vt:vector size="4" baseType="variant">
      <vt:variant>
        <vt:lpstr>Tema</vt:lpstr>
      </vt:variant>
      <vt:variant>
        <vt:i4>4</vt:i4>
      </vt:variant>
      <vt:variant>
        <vt:lpstr>Títulos de diapositiva</vt:lpstr>
      </vt:variant>
      <vt:variant>
        <vt:i4>28</vt:i4>
      </vt:variant>
    </vt:vector>
  </HeadingPairs>
  <TitlesOfParts>
    <vt:vector size="32" baseType="lpstr">
      <vt:lpstr>Vuelo_del_Alma</vt:lpstr>
      <vt:lpstr>BajoLaLluvia CS</vt:lpstr>
      <vt:lpstr>Valores Persona_Mayor</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Ramon</dc:creator>
  <cp:lastModifiedBy>Ramon</cp:lastModifiedBy>
  <cp:revision>46</cp:revision>
  <dcterms:created xsi:type="dcterms:W3CDTF">2011-05-04T15:00:58Z</dcterms:created>
  <dcterms:modified xsi:type="dcterms:W3CDTF">2011-05-07T10:52:47Z</dcterms:modified>
</cp:coreProperties>
</file>